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Default ContentType="application/x-fontdata" Extension="fntdata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70" r:id="rId7"/>
    <p:sldId id="262" r:id="rId8"/>
    <p:sldId id="271" r:id="rId9"/>
    <p:sldId id="280" r:id="rId10"/>
    <p:sldId id="281" r:id="rId11"/>
  </p:sldIdLst>
  <p:sldSz cx="9144000" cy="5143500" type="screen16x9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Josefin Slab Thin" charset="0"/>
      <p:regular r:id="rId17"/>
      <p:bold r:id="rId18"/>
      <p:italic r:id="rId19"/>
      <p:boldItalic r:id="rId20"/>
    </p:embeddedFont>
    <p:embeddedFont>
      <p:font typeface="Signika" charset="0"/>
      <p:regular r:id="rId21"/>
      <p:bold r:id="rId22"/>
    </p:embeddedFont>
    <p:embeddedFont>
      <p:font typeface="Josefin Sans" charset="0"/>
      <p:regular r:id="rId23"/>
      <p:bold r:id="rId24"/>
      <p:italic r:id="rId25"/>
      <p:boldItalic r:id="rId26"/>
    </p:embeddedFont>
    <p:embeddedFont>
      <p:font typeface="Roboto" charset="0"/>
      <p:regular r:id="rId27"/>
      <p:bold r:id="rId28"/>
      <p:italic r:id="rId29"/>
      <p:boldItalic r:id="rId30"/>
    </p:embeddedFont>
    <p:embeddedFont>
      <p:font typeface="Josefin Sans Thin" charset="0"/>
      <p:regular r:id="rId31"/>
      <p:bold r:id="rId32"/>
      <p:italic r:id="rId33"/>
      <p:boldItalic r:id="rId34"/>
    </p:embeddedFont>
    <p:embeddedFont>
      <p:font typeface="Josefin Slab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54F3790-27B5-42F5-9E7F-4945A3765FF5}">
  <a:tblStyle styleId="{454F3790-27B5-42F5-9E7F-4945A3765F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7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433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466b5f6b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b466b5f6b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3666e64db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b3666e64db_0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b4342959aa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b4342959aa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b3666e64db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b3666e64db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b4342959aa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b4342959aa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-130650" y="1597475"/>
            <a:ext cx="48333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700">
                <a:solidFill>
                  <a:schemeClr val="lt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96450" y="3342388"/>
            <a:ext cx="37791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-117225" y="1210450"/>
            <a:ext cx="9400500" cy="259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566250" y="423625"/>
            <a:ext cx="71028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8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subTitle" idx="1"/>
          </p:nvPr>
        </p:nvSpPr>
        <p:spPr>
          <a:xfrm>
            <a:off x="1494798" y="2284263"/>
            <a:ext cx="13809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2"/>
          </p:nvPr>
        </p:nvSpPr>
        <p:spPr>
          <a:xfrm>
            <a:off x="1213848" y="2668150"/>
            <a:ext cx="19428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ubTitle" idx="3"/>
          </p:nvPr>
        </p:nvSpPr>
        <p:spPr>
          <a:xfrm>
            <a:off x="1494798" y="3353388"/>
            <a:ext cx="13809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4"/>
          </p:nvPr>
        </p:nvSpPr>
        <p:spPr>
          <a:xfrm>
            <a:off x="1213848" y="3737275"/>
            <a:ext cx="19428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ubTitle" idx="5"/>
          </p:nvPr>
        </p:nvSpPr>
        <p:spPr>
          <a:xfrm>
            <a:off x="1494798" y="1211575"/>
            <a:ext cx="13809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6"/>
          </p:nvPr>
        </p:nvSpPr>
        <p:spPr>
          <a:xfrm>
            <a:off x="1213848" y="1599025"/>
            <a:ext cx="19428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566250" y="423625"/>
            <a:ext cx="71028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/>
          <p:nvPr/>
        </p:nvSpPr>
        <p:spPr>
          <a:xfrm>
            <a:off x="-62125" y="0"/>
            <a:ext cx="4663800" cy="527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/>
          <p:nvPr/>
        </p:nvSpPr>
        <p:spPr>
          <a:xfrm>
            <a:off x="-56550" y="798450"/>
            <a:ext cx="9257100" cy="354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1_1_1_1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/>
          <p:nvPr/>
        </p:nvSpPr>
        <p:spPr>
          <a:xfrm>
            <a:off x="4469325" y="-66750"/>
            <a:ext cx="4779900" cy="527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-69850" y="-63300"/>
            <a:ext cx="5863500" cy="527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772550" y="2431750"/>
            <a:ext cx="18876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363350" y="3306275"/>
            <a:ext cx="27060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1820700" y="1286556"/>
            <a:ext cx="17913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571500" y="1129775"/>
            <a:ext cx="8115300" cy="3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hau Philomene One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566250" y="423625"/>
            <a:ext cx="71028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4554775" y="-26700"/>
            <a:ext cx="4589100" cy="519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786250" y="2539925"/>
            <a:ext cx="2651100" cy="6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397350" y="2092425"/>
            <a:ext cx="1428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5702625" y="2539925"/>
            <a:ext cx="2651100" cy="6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 idx="3"/>
          </p:nvPr>
        </p:nvSpPr>
        <p:spPr>
          <a:xfrm>
            <a:off x="6030525" y="2092425"/>
            <a:ext cx="1995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i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4590625" y="-63300"/>
            <a:ext cx="4663800" cy="527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5082925" y="1494748"/>
            <a:ext cx="3647100" cy="27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●"/>
              <a:defRPr>
                <a:solidFill>
                  <a:schemeClr val="lt1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pen Sans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pen Sans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Open Sans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566250" y="423625"/>
            <a:ext cx="71028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-56100" y="1361400"/>
            <a:ext cx="9256200" cy="242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345400" y="1552825"/>
            <a:ext cx="44532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302650" y="2631575"/>
            <a:ext cx="4538700" cy="6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1841425" y="243575"/>
            <a:ext cx="2197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None/>
              <a:defRPr sz="2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9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/>
          <p:nvPr/>
        </p:nvSpPr>
        <p:spPr>
          <a:xfrm>
            <a:off x="-81625" y="1333500"/>
            <a:ext cx="9310800" cy="301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326700" y="1883950"/>
            <a:ext cx="7065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2" hasCustomPrompt="1"/>
          </p:nvPr>
        </p:nvSpPr>
        <p:spPr>
          <a:xfrm>
            <a:off x="1326700" y="3332400"/>
            <a:ext cx="7065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3" hasCustomPrompt="1"/>
          </p:nvPr>
        </p:nvSpPr>
        <p:spPr>
          <a:xfrm>
            <a:off x="4710075" y="1883950"/>
            <a:ext cx="7065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4" hasCustomPrompt="1"/>
          </p:nvPr>
        </p:nvSpPr>
        <p:spPr>
          <a:xfrm>
            <a:off x="4710075" y="3332400"/>
            <a:ext cx="7065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2114675" y="2045250"/>
            <a:ext cx="23289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5"/>
          </p:nvPr>
        </p:nvSpPr>
        <p:spPr>
          <a:xfrm>
            <a:off x="2114675" y="1621366"/>
            <a:ext cx="2328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6"/>
          </p:nvPr>
        </p:nvSpPr>
        <p:spPr>
          <a:xfrm>
            <a:off x="2114675" y="3514251"/>
            <a:ext cx="23289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7"/>
          </p:nvPr>
        </p:nvSpPr>
        <p:spPr>
          <a:xfrm>
            <a:off x="2114675" y="3085672"/>
            <a:ext cx="2328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8"/>
          </p:nvPr>
        </p:nvSpPr>
        <p:spPr>
          <a:xfrm>
            <a:off x="5491950" y="2045238"/>
            <a:ext cx="23289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9"/>
          </p:nvPr>
        </p:nvSpPr>
        <p:spPr>
          <a:xfrm>
            <a:off x="5491950" y="1621366"/>
            <a:ext cx="2328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3"/>
          </p:nvPr>
        </p:nvSpPr>
        <p:spPr>
          <a:xfrm>
            <a:off x="5491950" y="3514244"/>
            <a:ext cx="23289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4"/>
          </p:nvPr>
        </p:nvSpPr>
        <p:spPr>
          <a:xfrm>
            <a:off x="5491950" y="3085672"/>
            <a:ext cx="2328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5"/>
          </p:nvPr>
        </p:nvSpPr>
        <p:spPr>
          <a:xfrm>
            <a:off x="566250" y="423625"/>
            <a:ext cx="33927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osefin Slab"/>
              <a:buNone/>
              <a:defRPr sz="26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osefin Slab"/>
              <a:buNone/>
              <a:defRPr sz="26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osefin Slab"/>
              <a:buNone/>
              <a:defRPr sz="26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osefin Slab"/>
              <a:buNone/>
              <a:defRPr sz="26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osefin Slab"/>
              <a:buNone/>
              <a:defRPr sz="26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osefin Slab"/>
              <a:buNone/>
              <a:defRPr sz="26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osefin Slab"/>
              <a:buNone/>
              <a:defRPr sz="26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osefin Slab"/>
              <a:buNone/>
              <a:defRPr sz="26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osefin Slab"/>
              <a:buNone/>
              <a:defRPr sz="26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Thin"/>
              <a:buChar char="●"/>
              <a:defRPr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Thin"/>
              <a:buChar char="○"/>
              <a:defRPr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Thin"/>
              <a:buChar char="■"/>
              <a:defRPr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Thin"/>
              <a:buChar char="●"/>
              <a:defRPr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Thin"/>
              <a:buChar char="○"/>
              <a:defRPr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Thin"/>
              <a:buChar char="■"/>
              <a:defRPr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Thin"/>
              <a:buChar char="●"/>
              <a:defRPr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Thin"/>
              <a:buChar char="○"/>
              <a:defRPr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Thin"/>
              <a:buChar char="■"/>
              <a:defRPr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5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/>
          <p:nvPr/>
        </p:nvSpPr>
        <p:spPr>
          <a:xfrm>
            <a:off x="-55200" y="-63300"/>
            <a:ext cx="4682400" cy="527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-130650" y="1597475"/>
            <a:ext cx="4833300" cy="13383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ru-RU" smtClean="0" sz="2400">
                <a:solidFill>
                  <a:schemeClr val="tx2"/>
                </a:solidFill>
                <a:latin charset="-52" pitchFamily="50" typeface="Phenomena Thin"/>
              </a:rPr>
              <a:t>Особенности психологической работы с детьми, имеющими эмоционально-поведенческие нарушения.</a:t>
            </a:r>
            <a:endParaRPr b="1" dirty="0" sz="2400">
              <a:solidFill>
                <a:schemeClr val="tx2"/>
              </a:solidFill>
              <a:latin charset="-52" pitchFamily="50" typeface="Phenomena Thin"/>
            </a:endParaRPr>
          </a:p>
        </p:txBody>
      </p:sp>
      <p:cxnSp>
        <p:nvCxnSpPr>
          <p:cNvPr id="158" name="Google Shape;158;p30"/>
          <p:cNvCxnSpPr/>
          <p:nvPr/>
        </p:nvCxnSpPr>
        <p:spPr>
          <a:xfrm>
            <a:off x="1830300" y="3125975"/>
            <a:ext cx="911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type="none" w="med"/>
            <a:tailEnd len="med" type="none" w="med"/>
          </a:ln>
        </p:spPr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"/>
          <a:stretch/>
        </p:blipFill>
        <p:spPr>
          <a:xfrm>
            <a:off x="4627201" y="-75669"/>
            <a:ext cx="4516800" cy="5282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idx="4" type="subTitle"/>
          </p:nvPr>
        </p:nvSpPr>
        <p:spPr>
          <a:xfrm>
            <a:off x="251520" y="195486"/>
            <a:ext cx="4104456" cy="4608512"/>
          </a:xfrm>
        </p:spPr>
        <p:txBody>
          <a:bodyPr/>
          <a:lstStyle/>
          <a:p>
            <a:pPr algn="just"/>
            <a:r>
              <a:rPr dirty="0" lang="ru-RU" smtClean="0" sz="1800">
                <a:latin charset="-52" pitchFamily="50" typeface="Phenomena Thin"/>
              </a:rPr>
              <a:t>	</a:t>
            </a:r>
            <a:r>
              <a:rPr dirty="0" lang="ru-RU" smtClean="0" sz="1800">
                <a:solidFill>
                  <a:schemeClr val="tx2"/>
                </a:solidFill>
                <a:latin charset="-52" pitchFamily="50" typeface="Phenomena Thin"/>
              </a:rPr>
              <a:t>Метод</a:t>
            </a:r>
            <a:r>
              <a:rPr dirty="0" lang="ru-RU" sz="1800">
                <a:solidFill>
                  <a:schemeClr val="tx2"/>
                </a:solidFill>
                <a:latin charset="-52" pitchFamily="50" typeface="Phenomena Thin"/>
              </a:rPr>
              <a:t>, при котором участники </a:t>
            </a:r>
            <a:r>
              <a:rPr dirty="0" lang="ru-RU" smtClean="0" sz="1800">
                <a:solidFill>
                  <a:schemeClr val="tx2"/>
                </a:solidFill>
                <a:latin charset="-52" pitchFamily="50" typeface="Phenomena Thin"/>
              </a:rPr>
              <a:t>проявляют</a:t>
            </a:r>
          </a:p>
          <a:p>
            <a:pPr algn="just"/>
            <a:r>
              <a:rPr dirty="0" lang="ru-RU" smtClean="0" sz="1800">
                <a:solidFill>
                  <a:schemeClr val="tx2"/>
                </a:solidFill>
                <a:latin charset="-52" pitchFamily="50" typeface="Phenomena Thin"/>
              </a:rPr>
              <a:t>себя и </a:t>
            </a:r>
            <a:r>
              <a:rPr dirty="0" lang="ru-RU" sz="1800">
                <a:solidFill>
                  <a:schemeClr val="tx2"/>
                </a:solidFill>
                <a:latin charset="-52" pitchFamily="50" typeface="Phenomena Thin"/>
              </a:rPr>
              <a:t>общаются без помощи слов. </a:t>
            </a:r>
            <a:endParaRPr dirty="0" lang="ru-RU" smtClean="0" sz="1800">
              <a:solidFill>
                <a:schemeClr val="tx2"/>
              </a:solidFill>
              <a:latin charset="-52" pitchFamily="50" typeface="Phenomena Thin"/>
            </a:endParaRPr>
          </a:p>
          <a:p>
            <a:pPr algn="just"/>
            <a:r>
              <a:rPr dirty="0" lang="ru-RU" smtClean="0" sz="1800">
                <a:solidFill>
                  <a:schemeClr val="tx2"/>
                </a:solidFill>
                <a:latin charset="-52" pitchFamily="50" typeface="Phenomena Thin"/>
              </a:rPr>
              <a:t>	В коррекционной </a:t>
            </a:r>
            <a:r>
              <a:rPr dirty="0" lang="ru-RU" sz="1800">
                <a:solidFill>
                  <a:schemeClr val="tx2"/>
                </a:solidFill>
                <a:latin charset="-52" pitchFamily="50" typeface="Phenomena Thin"/>
              </a:rPr>
              <a:t>и </a:t>
            </a:r>
            <a:r>
              <a:rPr dirty="0" lang="ru-RU" smtClean="0" sz="1800">
                <a:solidFill>
                  <a:schemeClr val="tx2"/>
                </a:solidFill>
                <a:latin charset="-52" pitchFamily="50" typeface="Phenomena Thin"/>
              </a:rPr>
              <a:t>общеразвивающей</a:t>
            </a:r>
          </a:p>
          <a:p>
            <a:pPr algn="just"/>
            <a:r>
              <a:rPr dirty="0" lang="ru-RU" sz="1800">
                <a:solidFill>
                  <a:schemeClr val="tx2"/>
                </a:solidFill>
                <a:latin charset="-52" pitchFamily="50" typeface="Phenomena Thin"/>
              </a:rPr>
              <a:t>р</a:t>
            </a:r>
            <a:r>
              <a:rPr dirty="0" lang="ru-RU" smtClean="0" sz="1800">
                <a:solidFill>
                  <a:schemeClr val="tx2"/>
                </a:solidFill>
                <a:latin charset="-52" pitchFamily="50" typeface="Phenomena Thin"/>
              </a:rPr>
              <a:t>аботе с дошкольниками и младшими</a:t>
            </a:r>
          </a:p>
          <a:p>
            <a:pPr algn="just"/>
            <a:r>
              <a:rPr dirty="0" lang="ru-RU" smtClean="0" sz="1800">
                <a:solidFill>
                  <a:schemeClr val="tx2"/>
                </a:solidFill>
                <a:latin charset="-52" pitchFamily="50" typeface="Phenomena Thin"/>
              </a:rPr>
              <a:t>школьниками психогимнастика понимается как игры, этюды, в основе которых</a:t>
            </a:r>
          </a:p>
          <a:p>
            <a:pPr algn="just"/>
            <a:r>
              <a:rPr dirty="0" lang="ru-RU" smtClean="0" sz="1800">
                <a:solidFill>
                  <a:schemeClr val="tx2"/>
                </a:solidFill>
                <a:latin charset="-52" pitchFamily="50" typeface="Phenomena Thin"/>
              </a:rPr>
              <a:t>лежит использование двигательной</a:t>
            </a:r>
          </a:p>
          <a:p>
            <a:pPr algn="just"/>
            <a:r>
              <a:rPr dirty="0" lang="ru-RU" smtClean="0" sz="1800">
                <a:solidFill>
                  <a:schemeClr val="tx2"/>
                </a:solidFill>
                <a:latin charset="-52" pitchFamily="50" typeface="Phenomena Thin"/>
              </a:rPr>
              <a:t>экспрессии в качестве </a:t>
            </a:r>
            <a:r>
              <a:rPr dirty="0" lang="ru-RU" sz="1800">
                <a:solidFill>
                  <a:schemeClr val="tx2"/>
                </a:solidFill>
                <a:latin charset="-52" pitchFamily="50" typeface="Phenomena Thin"/>
              </a:rPr>
              <a:t>главного </a:t>
            </a:r>
            <a:r>
              <a:rPr dirty="0" lang="ru-RU" smtClean="0" sz="1800">
                <a:solidFill>
                  <a:schemeClr val="tx2"/>
                </a:solidFill>
                <a:latin charset="-52" pitchFamily="50" typeface="Phenomena Thin"/>
              </a:rPr>
              <a:t>средства</a:t>
            </a:r>
          </a:p>
          <a:p>
            <a:pPr algn="just"/>
            <a:r>
              <a:rPr dirty="0" lang="ru-RU" smtClean="0" sz="1800">
                <a:solidFill>
                  <a:schemeClr val="tx2"/>
                </a:solidFill>
                <a:latin charset="-52" pitchFamily="50" typeface="Phenomena Thin"/>
              </a:rPr>
              <a:t>коммуникации в группе</a:t>
            </a:r>
            <a:r>
              <a:rPr dirty="0" lang="ru-RU" sz="1800">
                <a:solidFill>
                  <a:schemeClr val="tx2"/>
                </a:solidFill>
                <a:latin charset="-52" pitchFamily="50" typeface="Phenomena Thin"/>
              </a:rPr>
              <a:t>. </a:t>
            </a:r>
            <a:endParaRPr dirty="0" lang="ru-RU" smtClean="0" sz="1800">
              <a:solidFill>
                <a:schemeClr val="tx2"/>
              </a:solidFill>
              <a:latin charset="-52" pitchFamily="50" typeface="Phenomena Thin"/>
            </a:endParaRPr>
          </a:p>
          <a:p>
            <a:pPr algn="just"/>
            <a:r>
              <a:rPr dirty="0" lang="ru-RU" sz="1800">
                <a:solidFill>
                  <a:schemeClr val="tx2"/>
                </a:solidFill>
                <a:latin charset="-52" pitchFamily="50" typeface="Phenomena Thin"/>
              </a:rPr>
              <a:t>	</a:t>
            </a:r>
            <a:r>
              <a:rPr dirty="0" lang="ru-RU" smtClean="0" sz="1800">
                <a:solidFill>
                  <a:schemeClr val="tx2"/>
                </a:solidFill>
                <a:latin charset="-52" pitchFamily="50" typeface="Phenomena Thin"/>
              </a:rPr>
              <a:t>Метод </a:t>
            </a:r>
            <a:r>
              <a:rPr dirty="0" lang="ru-RU" sz="1800">
                <a:solidFill>
                  <a:schemeClr val="tx2"/>
                </a:solidFill>
                <a:latin charset="-52" pitchFamily="50" typeface="Phenomena Thin"/>
              </a:rPr>
              <a:t>направлен </a:t>
            </a:r>
            <a:r>
              <a:rPr dirty="0" lang="ru-RU" smtClean="0" sz="1800">
                <a:solidFill>
                  <a:schemeClr val="tx2"/>
                </a:solidFill>
                <a:latin charset="-52" pitchFamily="50" typeface="Phenomena Thin"/>
              </a:rPr>
              <a:t>на решение задач</a:t>
            </a:r>
          </a:p>
          <a:p>
            <a:pPr algn="just"/>
            <a:r>
              <a:rPr dirty="0" lang="ru-RU" smtClean="0" sz="1800">
                <a:solidFill>
                  <a:schemeClr val="tx2"/>
                </a:solidFill>
                <a:latin charset="-52" pitchFamily="50" typeface="Phenomena Thin"/>
              </a:rPr>
              <a:t>групповой </a:t>
            </a:r>
            <a:r>
              <a:rPr dirty="0" lang="ru-RU" sz="1800">
                <a:solidFill>
                  <a:schemeClr val="tx2"/>
                </a:solidFill>
                <a:latin charset="-52" pitchFamily="50" typeface="Phenomena Thin"/>
              </a:rPr>
              <a:t>психокоррекции:</a:t>
            </a:r>
          </a:p>
          <a:p>
            <a:pPr algn="just"/>
            <a:endParaRPr dirty="0" lang="ru-RU" sz="1800">
              <a:solidFill>
                <a:schemeClr val="tx2"/>
              </a:solidFill>
              <a:latin charset="-52" pitchFamily="50" typeface="Phenomena Thin"/>
            </a:endParaRPr>
          </a:p>
          <a:p>
            <a:r>
              <a:rPr b="1" dirty="0" lang="ru-RU" sz="1800">
                <a:solidFill>
                  <a:schemeClr val="tx2"/>
                </a:solidFill>
                <a:latin charset="-52" pitchFamily="50" typeface="Phenomena Thin"/>
              </a:rPr>
              <a:t>установление контакта</a:t>
            </a:r>
            <a:r>
              <a:rPr b="1" dirty="0" lang="ru-RU" smtClean="0" sz="1800">
                <a:solidFill>
                  <a:schemeClr val="tx2"/>
                </a:solidFill>
                <a:latin charset="-52" pitchFamily="50" typeface="Phenomena Thin"/>
              </a:rPr>
              <a:t>,</a:t>
            </a:r>
          </a:p>
          <a:p>
            <a:endParaRPr b="1" dirty="0" lang="ru-RU" sz="1800">
              <a:solidFill>
                <a:schemeClr val="tx2"/>
              </a:solidFill>
              <a:latin charset="-52" pitchFamily="50" typeface="Phenomena Thin"/>
            </a:endParaRPr>
          </a:p>
          <a:p>
            <a:r>
              <a:rPr b="1" dirty="0" lang="ru-RU" sz="1800">
                <a:solidFill>
                  <a:schemeClr val="tx2"/>
                </a:solidFill>
                <a:latin charset="-52" pitchFamily="50" typeface="Phenomena Thin"/>
              </a:rPr>
              <a:t>снятие напряжения</a:t>
            </a:r>
            <a:r>
              <a:rPr b="1" dirty="0" lang="ru-RU" smtClean="0" sz="1800">
                <a:solidFill>
                  <a:schemeClr val="tx2"/>
                </a:solidFill>
                <a:latin charset="-52" pitchFamily="50" typeface="Phenomena Thin"/>
              </a:rPr>
              <a:t>,</a:t>
            </a:r>
          </a:p>
          <a:p>
            <a:endParaRPr b="1" dirty="0" lang="ru-RU" sz="1800">
              <a:solidFill>
                <a:schemeClr val="tx2"/>
              </a:solidFill>
              <a:latin charset="-52" pitchFamily="50" typeface="Phenomena Thin"/>
            </a:endParaRPr>
          </a:p>
          <a:p>
            <a:r>
              <a:rPr b="1" dirty="0" lang="ru-RU" sz="1800">
                <a:solidFill>
                  <a:schemeClr val="tx2"/>
                </a:solidFill>
                <a:latin charset="-52" pitchFamily="50" typeface="Phenomena Thin"/>
              </a:rPr>
              <a:t>отработку обратных связей и т.д.</a:t>
            </a:r>
          </a:p>
          <a:p>
            <a:endParaRPr dirty="0"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292080" y="411510"/>
            <a:ext cx="3141654" cy="510900"/>
          </a:xfrm>
        </p:spPr>
        <p:txBody>
          <a:bodyPr/>
          <a:lstStyle/>
          <a:p>
            <a:r>
              <a:rPr dirty="0" lang="ru-RU">
                <a:solidFill>
                  <a:schemeClr val="bg1">
                    <a:lumMod val="50000"/>
                  </a:schemeClr>
                </a:solidFill>
              </a:rPr>
              <a:t>Психогимнастика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78288" y="1454485"/>
            <a:ext cx="3768366" cy="259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5480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203598"/>
            <a:ext cx="7056784" cy="2160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Google Shape;163;p31"/>
          <p:cNvSpPr txBox="1">
            <a:spLocks noGrp="1"/>
          </p:cNvSpPr>
          <p:nvPr>
            <p:ph type="title"/>
          </p:nvPr>
        </p:nvSpPr>
        <p:spPr>
          <a:xfrm>
            <a:off x="1115616" y="339502"/>
            <a:ext cx="71028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000" b="1" dirty="0">
                <a:solidFill>
                  <a:schemeClr val="tx2"/>
                </a:solidFill>
                <a:latin typeface="Phenomena Thin" pitchFamily="50" charset="-52"/>
              </a:rPr>
              <a:t>Виды нарушений в развитии эмоционально-волевой сферы у детей: </a:t>
            </a:r>
            <a:endParaRPr sz="2000" b="1" dirty="0">
              <a:solidFill>
                <a:schemeClr val="tx2"/>
              </a:solidFill>
              <a:latin typeface="Phenomena Thin" pitchFamily="50" charset="-52"/>
            </a:endParaRPr>
          </a:p>
        </p:txBody>
      </p:sp>
      <p:sp>
        <p:nvSpPr>
          <p:cNvPr id="164" name="Google Shape;164;p31"/>
          <p:cNvSpPr txBox="1">
            <a:spLocks noGrp="1"/>
          </p:cNvSpPr>
          <p:nvPr>
            <p:ph type="body" idx="1"/>
          </p:nvPr>
        </p:nvSpPr>
        <p:spPr>
          <a:xfrm>
            <a:off x="571500" y="1129775"/>
            <a:ext cx="8115300" cy="3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ru-RU" b="1" dirty="0">
                <a:solidFill>
                  <a:schemeClr val="bg2"/>
                </a:solidFill>
                <a:latin typeface="Josefin Sans"/>
                <a:ea typeface="Josefin Sans"/>
                <a:cs typeface="Josefin Sans"/>
                <a:sym typeface="Josefin Sans"/>
              </a:rPr>
              <a:t>К основным видам нарушений в развитии эмоционально- волевой сферы у детей относятся</a:t>
            </a:r>
            <a:r>
              <a:rPr lang="ru-RU" b="1" dirty="0" smtClean="0">
                <a:solidFill>
                  <a:schemeClr val="bg2"/>
                </a:solidFill>
                <a:latin typeface="Josefin Sans"/>
                <a:ea typeface="Josefin Sans"/>
                <a:cs typeface="Josefin Sans"/>
                <a:sym typeface="Josefin Sans"/>
              </a:rPr>
              <a:t>: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ru-RU" b="1" dirty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algn="just">
              <a:lnSpc>
                <a:spcPct val="115000"/>
              </a:lnSpc>
            </a:pPr>
            <a:r>
              <a:rPr lang="ru-RU" sz="1600" b="1" u="sng" dirty="0" smtClean="0">
                <a:solidFill>
                  <a:schemeClr val="tx2"/>
                </a:solidFill>
                <a:latin typeface="Phenomena Thin" pitchFamily="50" charset="-52"/>
                <a:ea typeface="Calibri"/>
                <a:cs typeface="Times New Roman"/>
              </a:rPr>
              <a:t>РЕАКТИВНЫЕ СОСТОЯНИЯ </a:t>
            </a:r>
            <a:r>
              <a:rPr lang="ru-RU" sz="1600" dirty="0" smtClean="0">
                <a:solidFill>
                  <a:schemeClr val="tx2"/>
                </a:solidFill>
                <a:latin typeface="Phenomena Thin" pitchFamily="50" charset="-52"/>
                <a:ea typeface="Calibri"/>
                <a:cs typeface="Times New Roman"/>
              </a:rPr>
              <a:t>- </a:t>
            </a:r>
            <a:r>
              <a:rPr lang="ru-RU" sz="1600" dirty="0">
                <a:solidFill>
                  <a:schemeClr val="tx2"/>
                </a:solidFill>
                <a:latin typeface="Phenomena Thin" pitchFamily="50" charset="-52"/>
                <a:ea typeface="Calibri"/>
                <a:cs typeface="Times New Roman"/>
              </a:rPr>
              <a:t>нервно-психические расстройства, вызванные неблагоприятными ситуациями (условиями развития) и не связанные с органическим поражением ЦНС. Наиболее ярким проявлением реактивных состояний является синдром гиперактивности</a:t>
            </a:r>
            <a:r>
              <a:rPr lang="ru-RU" sz="1600" dirty="0" smtClean="0">
                <a:solidFill>
                  <a:schemeClr val="tx2"/>
                </a:solidFill>
                <a:latin typeface="Phenomena Thin" pitchFamily="50" charset="-52"/>
                <a:ea typeface="Calibri"/>
                <a:cs typeface="Times New Roman"/>
              </a:rPr>
              <a:t>.</a:t>
            </a:r>
          </a:p>
          <a:p>
            <a:pPr marL="114300" indent="0" algn="just">
              <a:lnSpc>
                <a:spcPct val="115000"/>
              </a:lnSpc>
              <a:buNone/>
            </a:pPr>
            <a:endParaRPr lang="ru-RU" sz="1600" dirty="0">
              <a:solidFill>
                <a:schemeClr val="tx2"/>
              </a:solidFill>
              <a:latin typeface="Phenomena Thin" pitchFamily="50" charset="-52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1600" b="1" u="sng" dirty="0" smtClean="0">
                <a:solidFill>
                  <a:schemeClr val="tx2"/>
                </a:solidFill>
                <a:latin typeface="Phenomena Thin" pitchFamily="50" charset="-52"/>
                <a:ea typeface="Calibri"/>
                <a:cs typeface="Times New Roman"/>
              </a:rPr>
              <a:t>КОНФЛИКТНЫЕ ПЕРЕЖИВАНИЯ </a:t>
            </a:r>
            <a:r>
              <a:rPr lang="ru-RU" sz="1600" dirty="0" smtClean="0">
                <a:solidFill>
                  <a:schemeClr val="tx2"/>
                </a:solidFill>
                <a:latin typeface="Phenomena Thin" pitchFamily="50" charset="-52"/>
                <a:ea typeface="Calibri"/>
                <a:cs typeface="Times New Roman"/>
              </a:rPr>
              <a:t>- </a:t>
            </a:r>
            <a:r>
              <a:rPr lang="ru-RU" sz="1600" dirty="0">
                <a:solidFill>
                  <a:schemeClr val="tx2"/>
                </a:solidFill>
                <a:latin typeface="Phenomena Thin" pitchFamily="50" charset="-52"/>
                <a:ea typeface="Calibri"/>
                <a:cs typeface="Times New Roman"/>
              </a:rPr>
              <a:t>в сознании ребенка сталкиваются противоположные отношения к близким людям или к той или иной социальной ситуации, имеющей для ребенка большое личностное значение</a:t>
            </a:r>
            <a:r>
              <a:rPr lang="ru-RU" sz="1600" dirty="0" smtClean="0">
                <a:solidFill>
                  <a:schemeClr val="tx2"/>
                </a:solidFill>
                <a:latin typeface="Phenomena Thin" pitchFamily="50" charset="-52"/>
                <a:ea typeface="Calibri"/>
                <a:cs typeface="Times New Roman"/>
              </a:rPr>
              <a:t>.</a:t>
            </a:r>
          </a:p>
          <a:p>
            <a:pPr marL="114300" indent="0" algn="just">
              <a:lnSpc>
                <a:spcPct val="115000"/>
              </a:lnSpc>
              <a:buNone/>
            </a:pPr>
            <a:endParaRPr lang="ru-RU" sz="1600" dirty="0">
              <a:solidFill>
                <a:schemeClr val="tx2"/>
              </a:solidFill>
              <a:latin typeface="Phenomena Thin" pitchFamily="50" charset="-52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1600" b="1" u="sng" dirty="0" smtClean="0">
                <a:solidFill>
                  <a:schemeClr val="tx2"/>
                </a:solidFill>
                <a:latin typeface="Phenomena Thin" pitchFamily="50" charset="-52"/>
                <a:ea typeface="Calibri"/>
                <a:cs typeface="Times New Roman"/>
              </a:rPr>
              <a:t>ПСИХАСТЕНИЯ</a:t>
            </a:r>
            <a:r>
              <a:rPr lang="ru-RU" sz="1600" dirty="0" smtClean="0">
                <a:solidFill>
                  <a:schemeClr val="tx2"/>
                </a:solidFill>
                <a:latin typeface="Phenomena Thin" pitchFamily="50" charset="-52"/>
                <a:ea typeface="Calibri"/>
                <a:cs typeface="Times New Roman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Phenomena Thin" pitchFamily="50" charset="-52"/>
                <a:ea typeface="Calibri"/>
                <a:cs typeface="Times New Roman"/>
              </a:rPr>
              <a:t>- нарушение психической и интеллектуальной деятельности, обусловленное слабостью и нарушением динамики процессов высшей нервной деятельности, общим ослаблением нервно-психических и познавательных процессов.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b="1" dirty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165" name="Google Shape;165;p31"/>
          <p:cNvCxnSpPr/>
          <p:nvPr/>
        </p:nvCxnSpPr>
        <p:spPr>
          <a:xfrm rot="10800000">
            <a:off x="4158133" y="915566"/>
            <a:ext cx="654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xfrm>
            <a:off x="395536" y="1779662"/>
            <a:ext cx="7065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71" name="Google Shape;171;p32"/>
          <p:cNvSpPr txBox="1">
            <a:spLocks noGrp="1"/>
          </p:cNvSpPr>
          <p:nvPr>
            <p:ph type="title" idx="2"/>
          </p:nvPr>
        </p:nvSpPr>
        <p:spPr>
          <a:xfrm>
            <a:off x="2771800" y="3435846"/>
            <a:ext cx="7065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72" name="Google Shape;172;p32"/>
          <p:cNvSpPr txBox="1">
            <a:spLocks noGrp="1"/>
          </p:cNvSpPr>
          <p:nvPr>
            <p:ph type="title" idx="3"/>
          </p:nvPr>
        </p:nvSpPr>
        <p:spPr>
          <a:xfrm>
            <a:off x="4788024" y="1779662"/>
            <a:ext cx="7065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74" name="Google Shape;174;p32"/>
          <p:cNvSpPr txBox="1">
            <a:spLocks noGrp="1"/>
          </p:cNvSpPr>
          <p:nvPr>
            <p:ph type="subTitle" idx="1"/>
          </p:nvPr>
        </p:nvSpPr>
        <p:spPr>
          <a:xfrm>
            <a:off x="1043608" y="1995686"/>
            <a:ext cx="2592288" cy="7425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эйфория, дисфория, депрессия, тревожный синдром, страхи, апатия, неадекватность эмоций</a:t>
            </a:r>
            <a:endParaRPr dirty="0"/>
          </a:p>
        </p:txBody>
      </p:sp>
      <p:sp>
        <p:nvSpPr>
          <p:cNvPr id="175" name="Google Shape;175;p32"/>
          <p:cNvSpPr txBox="1">
            <a:spLocks noGrp="1"/>
          </p:cNvSpPr>
          <p:nvPr>
            <p:ph type="subTitle" idx="5"/>
          </p:nvPr>
        </p:nvSpPr>
        <p:spPr>
          <a:xfrm>
            <a:off x="1115616" y="1635646"/>
            <a:ext cx="2535871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800" b="1" dirty="0" smtClean="0">
                <a:latin typeface="Phenomena Thin" pitchFamily="50" charset="-52"/>
              </a:rPr>
              <a:t>РАССТРОЙСТВА НАСТРОЕНИЯ </a:t>
            </a:r>
            <a:endParaRPr lang="ru-RU" sz="1800" b="1" dirty="0">
              <a:latin typeface="Phenomena Thin" pitchFamily="50" charset="-52"/>
            </a:endParaRPr>
          </a:p>
        </p:txBody>
      </p:sp>
      <p:sp>
        <p:nvSpPr>
          <p:cNvPr id="176" name="Google Shape;176;p32"/>
          <p:cNvSpPr txBox="1">
            <a:spLocks noGrp="1"/>
          </p:cNvSpPr>
          <p:nvPr>
            <p:ph type="subTitle" idx="6"/>
          </p:nvPr>
        </p:nvSpPr>
        <p:spPr>
          <a:xfrm>
            <a:off x="3563888" y="3651870"/>
            <a:ext cx="252028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гиперактивность, агрессивность</a:t>
            </a:r>
            <a:endParaRPr dirty="0"/>
          </a:p>
        </p:txBody>
      </p:sp>
      <p:sp>
        <p:nvSpPr>
          <p:cNvPr id="177" name="Google Shape;177;p32"/>
          <p:cNvSpPr txBox="1">
            <a:spLocks noGrp="1"/>
          </p:cNvSpPr>
          <p:nvPr>
            <p:ph type="subTitle" idx="7"/>
          </p:nvPr>
        </p:nvSpPr>
        <p:spPr>
          <a:xfrm>
            <a:off x="3563888" y="3291830"/>
            <a:ext cx="2592288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800" b="1" dirty="0" smtClean="0">
                <a:latin typeface="Phenomena Thin" pitchFamily="50" charset="-52"/>
              </a:rPr>
              <a:t>РАССТРОЙСТВА ПОВЕДЕНИЯ </a:t>
            </a:r>
            <a:endParaRPr lang="ru-RU" sz="1800" b="1" dirty="0">
              <a:latin typeface="Phenomena Thin" pitchFamily="50" charset="-52"/>
            </a:endParaRPr>
          </a:p>
        </p:txBody>
      </p:sp>
      <p:sp>
        <p:nvSpPr>
          <p:cNvPr id="178" name="Google Shape;178;p32"/>
          <p:cNvSpPr txBox="1">
            <a:spLocks noGrp="1"/>
          </p:cNvSpPr>
          <p:nvPr>
            <p:ph type="subTitle" idx="8"/>
          </p:nvPr>
        </p:nvSpPr>
        <p:spPr>
          <a:xfrm>
            <a:off x="5491950" y="2045238"/>
            <a:ext cx="2752458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амимия, гипомимия, маловыразительная пантомимика</a:t>
            </a:r>
            <a:endParaRPr dirty="0"/>
          </a:p>
        </p:txBody>
      </p:sp>
      <p:sp>
        <p:nvSpPr>
          <p:cNvPr id="179" name="Google Shape;179;p32"/>
          <p:cNvSpPr txBox="1">
            <a:spLocks noGrp="1"/>
          </p:cNvSpPr>
          <p:nvPr>
            <p:ph type="subTitle" idx="9"/>
          </p:nvPr>
        </p:nvSpPr>
        <p:spPr>
          <a:xfrm>
            <a:off x="5491950" y="1621366"/>
            <a:ext cx="268045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SzPts val="1100"/>
            </a:pPr>
            <a:r>
              <a:rPr lang="ru-RU" sz="1800" b="1" dirty="0" smtClean="0">
                <a:latin typeface="Phenomena Thin" pitchFamily="50" charset="-52"/>
              </a:rPr>
              <a:t>НАРУШЕНИЯ ПСИХОМОТОРИКИ </a:t>
            </a:r>
            <a:endParaRPr lang="ru-RU" sz="1800" b="1" dirty="0">
              <a:latin typeface="Phenomena Thin" pitchFamily="50" charset="-52"/>
            </a:endParaRPr>
          </a:p>
        </p:txBody>
      </p:sp>
      <p:sp>
        <p:nvSpPr>
          <p:cNvPr id="182" name="Google Shape;182;p32"/>
          <p:cNvSpPr txBox="1">
            <a:spLocks noGrp="1"/>
          </p:cNvSpPr>
          <p:nvPr>
            <p:ph type="title" idx="15"/>
          </p:nvPr>
        </p:nvSpPr>
        <p:spPr>
          <a:xfrm>
            <a:off x="566250" y="423624"/>
            <a:ext cx="8182214" cy="7799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В развитии эмоциональной сферы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выделяют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три группы нарушений: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>
            <a:spLocks noGrp="1"/>
          </p:cNvSpPr>
          <p:nvPr>
            <p:ph idx="1" type="subTitle"/>
          </p:nvPr>
        </p:nvSpPr>
        <p:spPr>
          <a:xfrm>
            <a:off x="0" y="1059586"/>
            <a:ext cx="5256584" cy="3384371"/>
          </a:xfrm>
          <a:prstGeom prst="rect">
            <a:avLst/>
          </a:prstGeom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/>
            <a:r>
              <a:rPr b="1" dirty="0" lang="ru-RU" smtClean="0" sz="1600">
                <a:solidFill>
                  <a:schemeClr val="tx2"/>
                </a:solidFill>
                <a:latin charset="-52" pitchFamily="50" typeface="Phenomena Thin"/>
              </a:rPr>
              <a:t>МЕДИКАМЕНТОЗНОЕ ЛЕЧЕНИЕ. </a:t>
            </a:r>
            <a:r>
              <a:rPr dirty="0" lang="ru-RU" smtClean="0" sz="1600">
                <a:solidFill>
                  <a:schemeClr val="tx2"/>
                </a:solidFill>
                <a:latin charset="-52" pitchFamily="50" typeface="Phenomena Thin"/>
              </a:rPr>
              <a:t>Проводится </a:t>
            </a:r>
            <a:r>
              <a:rPr dirty="0" lang="ru-RU" sz="1600">
                <a:solidFill>
                  <a:schemeClr val="tx2"/>
                </a:solidFill>
                <a:latin charset="-52" pitchFamily="50" typeface="Phenomena Thin"/>
              </a:rPr>
              <a:t>при наличии органической патологии, невротических расстройств и других нарушений. </a:t>
            </a:r>
            <a:endParaRPr dirty="0" lang="ru-RU" smtClean="0" sz="1600">
              <a:solidFill>
                <a:schemeClr val="tx2"/>
              </a:solidFill>
              <a:latin charset="-52" pitchFamily="50" typeface="Phenomena Thin"/>
            </a:endParaRPr>
          </a:p>
          <a:p>
            <a:pPr algn="l" indent="0" lvl="0" marL="0"/>
            <a:endParaRPr dirty="0" lang="ru-RU" smtClean="0" sz="1600">
              <a:solidFill>
                <a:schemeClr val="tx2"/>
              </a:solidFill>
              <a:latin charset="-52" pitchFamily="50" typeface="Phenomena Thin"/>
            </a:endParaRPr>
          </a:p>
          <a:p>
            <a:pPr algn="l" indent="0" lvl="0" marL="0"/>
            <a:r>
              <a:rPr b="1" dirty="0" lang="ru-RU" smtClean="0" sz="1600">
                <a:solidFill>
                  <a:schemeClr val="tx2"/>
                </a:solidFill>
                <a:latin charset="-52" pitchFamily="50" typeface="Phenomena Thin"/>
              </a:rPr>
              <a:t>КОРРЕКЦИОННЫЕ ПСИХОЛОГО-ПЕДАГОГИЧЕСКИЕ ЗАНЯТИЯ </a:t>
            </a:r>
            <a:r>
              <a:rPr dirty="0" lang="ru-RU" smtClean="0" sz="1600">
                <a:solidFill>
                  <a:schemeClr val="tx2"/>
                </a:solidFill>
                <a:latin charset="-52" pitchFamily="50" typeface="Phenomena Thin"/>
              </a:rPr>
              <a:t>– </a:t>
            </a:r>
            <a:r>
              <a:rPr dirty="0" lang="ru-RU" sz="1600">
                <a:solidFill>
                  <a:schemeClr val="tx2"/>
                </a:solidFill>
                <a:latin charset="-52" pitchFamily="50" typeface="Phenomena Thin"/>
              </a:rPr>
              <a:t>в рамках </a:t>
            </a:r>
            <a:r>
              <a:rPr dirty="0" lang="ru-RU" smtClean="0" sz="1600">
                <a:solidFill>
                  <a:schemeClr val="tx2"/>
                </a:solidFill>
                <a:latin charset="-52" pitchFamily="50" typeface="Phenomena Thin"/>
              </a:rPr>
              <a:t>дошкольного и школьного </a:t>
            </a:r>
            <a:r>
              <a:rPr dirty="0" lang="ru-RU" sz="1600">
                <a:solidFill>
                  <a:schemeClr val="tx2"/>
                </a:solidFill>
                <a:latin charset="-52" pitchFamily="50" typeface="Phenomena Thin"/>
              </a:rPr>
              <a:t>учреждения</a:t>
            </a:r>
            <a:r>
              <a:rPr dirty="0" lang="ru-RU" smtClean="0" sz="1600">
                <a:solidFill>
                  <a:schemeClr val="tx2"/>
                </a:solidFill>
                <a:latin charset="-52" pitchFamily="50" typeface="Phenomena Thin"/>
              </a:rPr>
              <a:t>;</a:t>
            </a:r>
          </a:p>
          <a:p>
            <a:pPr algn="l" indent="0" lvl="0" marL="0"/>
            <a:endParaRPr dirty="0" lang="ru-RU" sz="1600">
              <a:solidFill>
                <a:schemeClr val="tx2"/>
              </a:solidFill>
              <a:latin charset="-52" pitchFamily="50" typeface="Phenomena Thin"/>
            </a:endParaRPr>
          </a:p>
          <a:p>
            <a:pPr algn="l" indent="0" lvl="0" marL="0"/>
            <a:r>
              <a:rPr b="1" dirty="0" lang="ru-RU" smtClean="0" sz="1600">
                <a:solidFill>
                  <a:schemeClr val="tx2"/>
                </a:solidFill>
                <a:latin charset="-52" pitchFamily="50" typeface="Phenomena Thin"/>
              </a:rPr>
              <a:t>ФУНКЦИОНАЛЬНАЯ ТЕРАПИЯ </a:t>
            </a:r>
            <a:r>
              <a:rPr dirty="0" lang="ru-RU" smtClean="0" sz="1600">
                <a:solidFill>
                  <a:schemeClr val="tx2"/>
                </a:solidFill>
                <a:latin charset="-52" pitchFamily="50" typeface="Phenomena Thin"/>
              </a:rPr>
              <a:t>(</a:t>
            </a:r>
            <a:r>
              <a:rPr dirty="0" lang="ru-RU" sz="1600">
                <a:solidFill>
                  <a:schemeClr val="tx2"/>
                </a:solidFill>
                <a:latin charset="-52" pitchFamily="50" typeface="Phenomena Thin"/>
              </a:rPr>
              <a:t>музыкальная, игровая</a:t>
            </a:r>
            <a:r>
              <a:rPr dirty="0" lang="ru-RU" smtClean="0" sz="1600">
                <a:solidFill>
                  <a:schemeClr val="tx2"/>
                </a:solidFill>
                <a:latin charset="-52" pitchFamily="50" typeface="Phenomena Thin"/>
              </a:rPr>
              <a:t>);</a:t>
            </a:r>
          </a:p>
          <a:p>
            <a:pPr algn="l" indent="0" lvl="0" marL="0"/>
            <a:endParaRPr dirty="0" lang="ru-RU" sz="1600">
              <a:solidFill>
                <a:schemeClr val="tx2"/>
              </a:solidFill>
              <a:latin charset="-52" pitchFamily="50" typeface="Phenomena Thin"/>
            </a:endParaRPr>
          </a:p>
          <a:p>
            <a:pPr algn="l" indent="0" lvl="0" marL="0"/>
            <a:r>
              <a:rPr b="1" dirty="0" lang="ru-RU" smtClean="0" sz="1600">
                <a:solidFill>
                  <a:schemeClr val="tx2"/>
                </a:solidFill>
                <a:latin charset="-52" pitchFamily="50" typeface="Phenomena Thin"/>
              </a:rPr>
              <a:t>СЕМЕЙНАЯ ПСИХОТЕРАПИЯ</a:t>
            </a:r>
            <a:r>
              <a:rPr dirty="0" lang="ru-RU" smtClean="0" sz="1600">
                <a:solidFill>
                  <a:schemeClr val="tx2"/>
                </a:solidFill>
                <a:latin charset="-52" pitchFamily="50" typeface="Phenomena Thin"/>
              </a:rPr>
              <a:t>, </a:t>
            </a:r>
            <a:r>
              <a:rPr dirty="0" lang="ru-RU" sz="1600">
                <a:solidFill>
                  <a:schemeClr val="tx2"/>
                </a:solidFill>
                <a:latin charset="-52" pitchFamily="50" typeface="Phenomena Thin"/>
              </a:rPr>
              <a:t>в процессе которой проводится работа не только с ребенком, но и с его семьей</a:t>
            </a:r>
            <a:r>
              <a:rPr dirty="0" lang="ru-RU" smtClean="0" sz="1600">
                <a:solidFill>
                  <a:schemeClr val="tx2"/>
                </a:solidFill>
                <a:latin charset="-52" pitchFamily="50" typeface="Phenomena Thin"/>
              </a:rPr>
              <a:t>.</a:t>
            </a:r>
          </a:p>
          <a:p>
            <a:pPr algn="l" indent="0" lvl="0" marL="0"/>
            <a:endParaRPr dirty="0" lang="ru-RU" sz="1600">
              <a:solidFill>
                <a:schemeClr val="tx2"/>
              </a:solidFill>
              <a:latin charset="-52" pitchFamily="50" typeface="Phenomena Thin"/>
            </a:endParaRPr>
          </a:p>
          <a:p>
            <a:pPr algn="l" indent="0" lvl="0" marL="0"/>
            <a:r>
              <a:rPr b="1" dirty="0" lang="ru-RU" smtClean="0" sz="1600">
                <a:solidFill>
                  <a:schemeClr val="tx2"/>
                </a:solidFill>
                <a:latin charset="-52" pitchFamily="50" typeface="Phenomena Thin"/>
              </a:rPr>
              <a:t>РИТМИКА; ЛФК; ФИЗИОТЕРАПИЯ;</a:t>
            </a:r>
          </a:p>
          <a:p>
            <a:pPr algn="l" indent="0" lvl="0" marL="0"/>
            <a:endParaRPr dirty="0" lang="ru-RU" sz="1600">
              <a:solidFill>
                <a:schemeClr val="tx2"/>
              </a:solidFill>
              <a:latin charset="-52" pitchFamily="50" typeface="Phenomena Thin"/>
            </a:endParaRPr>
          </a:p>
          <a:p>
            <a:pPr algn="l" indent="0" lvl="0" marL="0"/>
            <a:r>
              <a:rPr b="1" dirty="0" lang="ru-RU" smtClean="0" sz="1600">
                <a:solidFill>
                  <a:schemeClr val="tx2"/>
                </a:solidFill>
                <a:latin charset="-52" pitchFamily="50" typeface="Phenomena Thin"/>
              </a:rPr>
              <a:t>ОБЩЕВОСПИТАТЕЛЬНЫЕ МЕРОПРИЯТИЯ</a:t>
            </a:r>
            <a:r>
              <a:rPr dirty="0" lang="ru-RU" smtClean="0" sz="1600">
                <a:solidFill>
                  <a:schemeClr val="tx2"/>
                </a:solidFill>
                <a:latin charset="-52" pitchFamily="50" typeface="Phenomena Thin"/>
              </a:rPr>
              <a:t>.</a:t>
            </a:r>
            <a:endParaRPr dirty="0" lang="ru-RU" sz="1600">
              <a:solidFill>
                <a:schemeClr val="tx2"/>
              </a:solidFill>
              <a:latin charset="-52" pitchFamily="50" typeface="Phenomena Thin"/>
            </a:endParaRPr>
          </a:p>
        </p:txBody>
      </p:sp>
      <p:sp>
        <p:nvSpPr>
          <p:cNvPr id="190" name="Google Shape;190;p33"/>
          <p:cNvSpPr txBox="1">
            <a:spLocks noGrp="1"/>
          </p:cNvSpPr>
          <p:nvPr>
            <p:ph idx="2" type="title"/>
          </p:nvPr>
        </p:nvSpPr>
        <p:spPr>
          <a:xfrm>
            <a:off x="26376" y="0"/>
            <a:ext cx="5688632" cy="792088"/>
          </a:xfrm>
          <a:prstGeom prst="rect">
            <a:avLst/>
          </a:prstGeom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lvl="0"/>
            <a:r>
              <a:rPr b="1" dirty="0" lang="ru-RU" sz="2400">
                <a:solidFill>
                  <a:schemeClr val="tx2"/>
                </a:solidFill>
                <a:latin charset="-52" pitchFamily="50" typeface="Phenomena Thin"/>
              </a:rPr>
              <a:t>Работа проводится в нескольких направлениях:</a:t>
            </a:r>
            <a:endParaRPr b="1" dirty="0" sz="2400">
              <a:solidFill>
                <a:schemeClr val="tx2"/>
              </a:solidFill>
              <a:latin charset="-52" pitchFamily="50" typeface="Phenomena Thi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4"/>
          <a:stretch/>
        </p:blipFill>
        <p:spPr>
          <a:xfrm>
            <a:off x="5734050" y="-92546"/>
            <a:ext cx="3409951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>
            <a:spLocks noGrp="1"/>
          </p:cNvSpPr>
          <p:nvPr>
            <p:ph type="body" idx="1"/>
          </p:nvPr>
        </p:nvSpPr>
        <p:spPr>
          <a:xfrm>
            <a:off x="4788024" y="843558"/>
            <a:ext cx="4176464" cy="3456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ru-RU" sz="2000" dirty="0">
                <a:solidFill>
                  <a:schemeClr val="tx2"/>
                </a:solidFill>
                <a:latin typeface="Phenomena Thin" pitchFamily="50" charset="-52"/>
              </a:rPr>
              <a:t>Основной задачей </a:t>
            </a:r>
            <a:r>
              <a:rPr lang="ru-RU" sz="2000" b="1" u="sng" dirty="0">
                <a:solidFill>
                  <a:schemeClr val="tx2"/>
                </a:solidFill>
                <a:latin typeface="Phenomena Thin" pitchFamily="50" charset="-52"/>
              </a:rPr>
              <a:t>первого этапа </a:t>
            </a:r>
            <a:r>
              <a:rPr lang="ru-RU" sz="2000" dirty="0">
                <a:solidFill>
                  <a:schemeClr val="tx2"/>
                </a:solidFill>
                <a:latin typeface="Phenomena Thin" pitchFamily="50" charset="-52"/>
              </a:rPr>
              <a:t>является установление контакта с ребенком и его семьей, нахождение конфликтов и препятствий, мешающих развитию адекватных форм поведения. Данный этап включает изучение ребенка, его семьи. Он может строиться как беседа, игра, включать анкетирование и другие формы опроса родителей. </a:t>
            </a:r>
            <a:endParaRPr sz="2000" dirty="0">
              <a:solidFill>
                <a:schemeClr val="tx2"/>
              </a:solidFill>
              <a:latin typeface="Phenomena Thin" pitchFamily="50" charset="-52"/>
            </a:endParaRPr>
          </a:p>
        </p:txBody>
      </p:sp>
      <p:sp>
        <p:nvSpPr>
          <p:cNvPr id="222" name="Google Shape;222;p35"/>
          <p:cNvSpPr txBox="1">
            <a:spLocks noGrp="1"/>
          </p:cNvSpPr>
          <p:nvPr>
            <p:ph type="title"/>
          </p:nvPr>
        </p:nvSpPr>
        <p:spPr>
          <a:xfrm>
            <a:off x="566250" y="423624"/>
            <a:ext cx="4005750" cy="12120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Phenomena Thin" pitchFamily="50" charset="-52"/>
              </a:rPr>
              <a:t>Процесс коррекции поведения с детьми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Phenomena Thin" pitchFamily="50" charset="-52"/>
              </a:rPr>
              <a:t>предполагает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Phenomena Thin" pitchFamily="50" charset="-52"/>
              </a:rPr>
              <a:t>длительную, систематическую работу, которая осуществляется в 3 этапа</a:t>
            </a:r>
            <a:endParaRPr sz="2000" dirty="0">
              <a:solidFill>
                <a:schemeClr val="bg1">
                  <a:lumMod val="10000"/>
                </a:schemeClr>
              </a:solidFill>
              <a:latin typeface="Phenomena Thin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7654"/>
            <a:ext cx="345877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4"/>
          <p:cNvSpPr txBox="1">
            <a:spLocks noGrp="1"/>
          </p:cNvSpPr>
          <p:nvPr>
            <p:ph type="subTitle" idx="1"/>
          </p:nvPr>
        </p:nvSpPr>
        <p:spPr>
          <a:xfrm>
            <a:off x="323528" y="1059582"/>
            <a:ext cx="3744416" cy="33123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Phenomena Thin" pitchFamily="50" charset="-52"/>
              </a:rPr>
              <a:t>Задача </a:t>
            </a:r>
            <a:r>
              <a:rPr lang="ru-RU" sz="2000" b="1" u="sng" dirty="0">
                <a:solidFill>
                  <a:schemeClr val="bg1">
                    <a:lumMod val="10000"/>
                  </a:schemeClr>
                </a:solidFill>
                <a:latin typeface="Phenomena Thin" pitchFamily="50" charset="-52"/>
              </a:rPr>
              <a:t>второго этапа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Phenomena Thin" pitchFamily="50" charset="-52"/>
              </a:rPr>
              <a:t>работы - формирование поведения в соответствии с общепринятыми нормами и возрастом. Используется групповая и индивидуальная игровая терапия и другие приемы в зависимости от этапа коррекции.</a:t>
            </a:r>
            <a:endParaRPr sz="2000" dirty="0">
              <a:solidFill>
                <a:schemeClr val="bg1">
                  <a:lumMod val="10000"/>
                </a:schemeClr>
              </a:solidFill>
              <a:latin typeface="Phenomena Thin" pitchFamily="50" charset="-52"/>
            </a:endParaRPr>
          </a:p>
        </p:txBody>
      </p:sp>
      <p:sp>
        <p:nvSpPr>
          <p:cNvPr id="440" name="Google Shape;440;p44"/>
          <p:cNvSpPr txBox="1">
            <a:spLocks noGrp="1"/>
          </p:cNvSpPr>
          <p:nvPr>
            <p:ph type="subTitle" idx="2"/>
          </p:nvPr>
        </p:nvSpPr>
        <p:spPr>
          <a:xfrm>
            <a:off x="5004048" y="1059582"/>
            <a:ext cx="3672408" cy="3024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ru-RU" sz="2000" dirty="0">
                <a:solidFill>
                  <a:schemeClr val="tx2"/>
                </a:solidFill>
                <a:latin typeface="Phenomena Thin" pitchFamily="50" charset="-52"/>
              </a:rPr>
              <a:t>Задача </a:t>
            </a:r>
            <a:r>
              <a:rPr lang="ru-RU" sz="2000" b="1" u="sng" dirty="0">
                <a:solidFill>
                  <a:schemeClr val="tx2"/>
                </a:solidFill>
                <a:latin typeface="Phenomena Thin" pitchFamily="50" charset="-52"/>
              </a:rPr>
              <a:t>третьего этапа </a:t>
            </a:r>
            <a:r>
              <a:rPr lang="ru-RU" sz="2000" dirty="0">
                <a:solidFill>
                  <a:schemeClr val="tx2"/>
                </a:solidFill>
                <a:latin typeface="Phenomena Thin" pitchFamily="50" charset="-52"/>
              </a:rPr>
              <a:t>– освоение отдельных поведенческих реакций в процессе функциональных тренировок (в ситуациях с отрицательными и положительными стимулами), а также коррекция поведения в процессе основного вида деятельности (игровой, учебной) с опорой на индивидуальный уровень развития. </a:t>
            </a:r>
            <a:endParaRPr sz="2000" dirty="0">
              <a:solidFill>
                <a:schemeClr val="tx2"/>
              </a:solidFill>
              <a:latin typeface="Phenomena Thin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" r="26"/>
          <a:stretch/>
        </p:blipFill>
        <p:spPr>
          <a:xfrm>
            <a:off x="-39266" y="0"/>
            <a:ext cx="9291786" cy="5226630"/>
          </a:xfrm>
          <a:prstGeom prst="rect">
            <a:avLst/>
          </a:prstGeom>
        </p:spPr>
      </p:pic>
      <p:sp>
        <p:nvSpPr>
          <p:cNvPr id="228" name="Google Shape;228;p36"/>
          <p:cNvSpPr txBox="1">
            <a:spLocks noGrp="1"/>
          </p:cNvSpPr>
          <p:nvPr>
            <p:ph idx="1" type="body"/>
          </p:nvPr>
        </p:nvSpPr>
        <p:spPr>
          <a:xfrm>
            <a:off x="251520" y="1851670"/>
            <a:ext cx="4248472" cy="2304256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ctr" indent="0" lvl="0" marL="0"/>
            <a:r>
              <a:rPr b="1" dirty="0" lang="ru-RU" sz="3200">
                <a:solidFill>
                  <a:schemeClr val="tx2">
                    <a:lumMod val="95000"/>
                  </a:schemeClr>
                </a:solidFill>
                <a:latin charset="-52" pitchFamily="50" typeface="Phenomena Thin"/>
              </a:rPr>
              <a:t>Основными методами работы по преодолению эмоциональных и поведенческих нарушений у детей </a:t>
            </a:r>
            <a:r>
              <a:rPr b="1" dirty="0" lang="ru-RU" smtClean="0" sz="3200">
                <a:solidFill>
                  <a:schemeClr val="tx2">
                    <a:lumMod val="95000"/>
                  </a:schemeClr>
                </a:solidFill>
                <a:latin charset="-52" pitchFamily="50" typeface="Phenomena Thin"/>
              </a:rPr>
              <a:t>являются</a:t>
            </a:r>
            <a:r>
              <a:rPr b="1" dirty="0" lang="ru-RU" sz="3200">
                <a:solidFill>
                  <a:schemeClr val="tx2">
                    <a:lumMod val="95000"/>
                  </a:schemeClr>
                </a:solidFill>
                <a:latin charset="-52" pitchFamily="50" typeface="Phenomena Thin"/>
              </a:rPr>
              <a:t>: </a:t>
            </a:r>
            <a:endParaRPr b="1" dirty="0" sz="3200">
              <a:solidFill>
                <a:schemeClr val="tx2">
                  <a:lumMod val="95000"/>
                </a:schemeClr>
              </a:solidFill>
              <a:latin charset="-52" pitchFamily="50" typeface="Phenomena Thi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5"/>
          <p:cNvSpPr txBox="1">
            <a:spLocks noGrp="1"/>
          </p:cNvSpPr>
          <p:nvPr>
            <p:ph type="subTitle" idx="4"/>
          </p:nvPr>
        </p:nvSpPr>
        <p:spPr>
          <a:xfrm>
            <a:off x="251520" y="771550"/>
            <a:ext cx="4104456" cy="36687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ru-RU" sz="1600" dirty="0" smtClean="0">
                <a:solidFill>
                  <a:schemeClr val="tx2"/>
                </a:solidFill>
                <a:latin typeface="Phenomena Thin" pitchFamily="50" charset="-52"/>
              </a:rPr>
              <a:t>	Игровая терапия </a:t>
            </a:r>
            <a:r>
              <a:rPr lang="ru-RU" sz="1600" dirty="0">
                <a:solidFill>
                  <a:schemeClr val="tx2"/>
                </a:solidFill>
                <a:latin typeface="Phenomena Thin" pitchFamily="50" charset="-52"/>
              </a:rPr>
              <a:t>используется как в индивидуальной, так и в групповой форме. В ней применяются структурированные и неструктрированные материалы</a:t>
            </a:r>
            <a:r>
              <a:rPr lang="ru-RU" sz="1600" dirty="0" smtClean="0">
                <a:solidFill>
                  <a:schemeClr val="tx2"/>
                </a:solidFill>
                <a:latin typeface="Phenomena Thin" pitchFamily="50" charset="-52"/>
              </a:rPr>
              <a:t>.</a:t>
            </a:r>
          </a:p>
          <a:p>
            <a:pPr marL="0" lvl="0" indent="0" algn="just"/>
            <a:r>
              <a:rPr lang="ru-RU" sz="1600" dirty="0" smtClean="0">
                <a:solidFill>
                  <a:schemeClr val="tx2"/>
                </a:solidFill>
                <a:latin typeface="Phenomena Thin" pitchFamily="50" charset="-52"/>
              </a:rPr>
              <a:t>	 </a:t>
            </a:r>
            <a:r>
              <a:rPr lang="ru-RU" sz="1600" dirty="0">
                <a:solidFill>
                  <a:schemeClr val="tx2"/>
                </a:solidFill>
                <a:latin typeface="Phenomena Thin" pitchFamily="50" charset="-52"/>
              </a:rPr>
              <a:t>Структурированный материал провоцирует выражение агрессии (оружие), прямое выражение желаний (человеческие фигуры), коммуникативные действия (игры в телефон, телеграф, поезда, машины</a:t>
            </a:r>
            <a:r>
              <a:rPr lang="ru-RU" sz="1600" dirty="0" smtClean="0">
                <a:solidFill>
                  <a:schemeClr val="tx2"/>
                </a:solidFill>
                <a:latin typeface="Phenomena Thin" pitchFamily="50" charset="-52"/>
              </a:rPr>
              <a:t>).</a:t>
            </a:r>
          </a:p>
          <a:p>
            <a:pPr marL="0" lvl="0" indent="0" algn="just"/>
            <a:r>
              <a:rPr lang="ru-RU" sz="1600" dirty="0">
                <a:solidFill>
                  <a:schemeClr val="tx2"/>
                </a:solidFill>
                <a:latin typeface="Phenomena Thin" pitchFamily="50" charset="-52"/>
              </a:rPr>
              <a:t>	</a:t>
            </a:r>
            <a:r>
              <a:rPr lang="ru-RU" sz="1600" dirty="0" smtClean="0">
                <a:solidFill>
                  <a:schemeClr val="tx2"/>
                </a:solidFill>
                <a:latin typeface="Phenomena Thin" pitchFamily="50" charset="-52"/>
              </a:rPr>
              <a:t>К </a:t>
            </a:r>
            <a:r>
              <a:rPr lang="ru-RU" sz="1600" dirty="0">
                <a:solidFill>
                  <a:schemeClr val="tx2"/>
                </a:solidFill>
                <a:latin typeface="Phenomena Thin" pitchFamily="50" charset="-52"/>
              </a:rPr>
              <a:t>структурированным относятся игры в семью (людей и животных), агрессивные, с марионетками (кукольный театр), строительные, выражающие конструктивные и деструктивные намерения.</a:t>
            </a:r>
            <a:endParaRPr sz="1600" dirty="0">
              <a:solidFill>
                <a:schemeClr val="tx2"/>
              </a:solidFill>
              <a:latin typeface="Phenomena Thin" pitchFamily="50" charset="-52"/>
            </a:endParaRPr>
          </a:p>
        </p:txBody>
      </p:sp>
      <p:sp>
        <p:nvSpPr>
          <p:cNvPr id="454" name="Google Shape;454;p45"/>
          <p:cNvSpPr txBox="1">
            <a:spLocks noGrp="1"/>
          </p:cNvSpPr>
          <p:nvPr>
            <p:ph type="title"/>
          </p:nvPr>
        </p:nvSpPr>
        <p:spPr>
          <a:xfrm>
            <a:off x="5257800" y="339502"/>
            <a:ext cx="3573702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Игровая терапия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21" y="1563638"/>
            <a:ext cx="3582072" cy="2383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0" y="150354"/>
            <a:ext cx="4680520" cy="5112568"/>
          </a:xfrm>
        </p:spPr>
        <p:txBody>
          <a:bodyPr/>
          <a:lstStyle/>
          <a:p>
            <a:pPr marL="177800" indent="0">
              <a:buNone/>
            </a:pPr>
            <a:r>
              <a:rPr lang="ru-RU" b="1" dirty="0">
                <a:solidFill>
                  <a:schemeClr val="tx2"/>
                </a:solidFill>
                <a:latin typeface="Phenomena Thin" pitchFamily="50" charset="-52"/>
              </a:rPr>
              <a:t>Существует две формы </a:t>
            </a:r>
            <a:r>
              <a:rPr lang="ru-RU" b="1" dirty="0" smtClean="0">
                <a:solidFill>
                  <a:schemeClr val="tx2"/>
                </a:solidFill>
                <a:latin typeface="Phenomena Thin" pitchFamily="50" charset="-52"/>
              </a:rPr>
              <a:t>арт-терапии</a:t>
            </a:r>
            <a:r>
              <a:rPr lang="ru-RU" b="1" dirty="0">
                <a:solidFill>
                  <a:schemeClr val="tx2"/>
                </a:solidFill>
                <a:latin typeface="Phenomena Thin" pitchFamily="50" charset="-52"/>
              </a:rPr>
              <a:t>: пассивная и активная.</a:t>
            </a:r>
          </a:p>
          <a:p>
            <a:pPr marL="177800" indent="0">
              <a:buNone/>
            </a:pPr>
            <a:r>
              <a:rPr lang="ru-RU" dirty="0" smtClean="0">
                <a:solidFill>
                  <a:schemeClr val="tx2"/>
                </a:solidFill>
                <a:latin typeface="Phenomena Thin" pitchFamily="50" charset="-52"/>
              </a:rPr>
              <a:t>При </a:t>
            </a:r>
            <a:r>
              <a:rPr lang="ru-RU" u="sng" dirty="0">
                <a:solidFill>
                  <a:schemeClr val="tx2"/>
                </a:solidFill>
                <a:latin typeface="Phenomena Thin" pitchFamily="50" charset="-52"/>
              </a:rPr>
              <a:t>пассивной форме </a:t>
            </a:r>
            <a:r>
              <a:rPr lang="ru-RU" dirty="0">
                <a:solidFill>
                  <a:schemeClr val="tx2"/>
                </a:solidFill>
                <a:latin typeface="Phenomena Thin" pitchFamily="50" charset="-52"/>
              </a:rPr>
              <a:t>используются художественные произведения, созданные другими людьми: рассматривание картин, чтение книг, прослушивание музыкальных произведений.</a:t>
            </a:r>
          </a:p>
          <a:p>
            <a:pPr marL="177800" indent="0">
              <a:buNone/>
            </a:pPr>
            <a:r>
              <a:rPr lang="ru-RU" dirty="0">
                <a:solidFill>
                  <a:schemeClr val="tx2"/>
                </a:solidFill>
                <a:latin typeface="Phenomena Thin" pitchFamily="50" charset="-52"/>
              </a:rPr>
              <a:t>При </a:t>
            </a:r>
            <a:r>
              <a:rPr lang="ru-RU" u="sng" dirty="0">
                <a:solidFill>
                  <a:schemeClr val="tx2"/>
                </a:solidFill>
                <a:latin typeface="Phenomena Thin" pitchFamily="50" charset="-52"/>
              </a:rPr>
              <a:t>активной форме </a:t>
            </a:r>
            <a:r>
              <a:rPr lang="ru-RU" dirty="0">
                <a:solidFill>
                  <a:schemeClr val="tx2"/>
                </a:solidFill>
                <a:latin typeface="Phenomena Thin" pitchFamily="50" charset="-52"/>
              </a:rPr>
              <a:t>ребенок сам создает продукты творчества: рисунки, поделки и т.д</a:t>
            </a:r>
            <a:r>
              <a:rPr lang="ru-RU" dirty="0" smtClean="0">
                <a:solidFill>
                  <a:schemeClr val="tx2"/>
                </a:solidFill>
                <a:latin typeface="Phenomena Thin" pitchFamily="50" charset="-52"/>
              </a:rPr>
              <a:t>.</a:t>
            </a:r>
          </a:p>
          <a:p>
            <a:pPr marL="177800" indent="0">
              <a:buNone/>
            </a:pPr>
            <a:endParaRPr lang="ru-RU" dirty="0">
              <a:solidFill>
                <a:schemeClr val="tx2"/>
              </a:solidFill>
              <a:latin typeface="Phenomena Thin" pitchFamily="50" charset="-52"/>
            </a:endParaRPr>
          </a:p>
          <a:p>
            <a:pPr marL="177800" indent="0">
              <a:buNone/>
            </a:pPr>
            <a:r>
              <a:rPr lang="ru-RU" dirty="0">
                <a:solidFill>
                  <a:schemeClr val="tx2"/>
                </a:solidFill>
                <a:latin typeface="Phenomena Thin" pitchFamily="50" charset="-52"/>
              </a:rPr>
              <a:t>Занятия по </a:t>
            </a:r>
            <a:r>
              <a:rPr lang="ru-RU" dirty="0" smtClean="0">
                <a:solidFill>
                  <a:schemeClr val="tx2"/>
                </a:solidFill>
                <a:latin typeface="Phenomena Thin" pitchFamily="50" charset="-52"/>
              </a:rPr>
              <a:t>арт-терапии </a:t>
            </a:r>
            <a:r>
              <a:rPr lang="ru-RU" dirty="0">
                <a:solidFill>
                  <a:schemeClr val="tx2"/>
                </a:solidFill>
                <a:latin typeface="Phenomena Thin" pitchFamily="50" charset="-52"/>
              </a:rPr>
              <a:t>могут быть структурированными и неструктурированными. При </a:t>
            </a:r>
            <a:r>
              <a:rPr lang="ru-RU" u="sng" dirty="0">
                <a:solidFill>
                  <a:schemeClr val="tx2"/>
                </a:solidFill>
                <a:latin typeface="Phenomena Thin" pitchFamily="50" charset="-52"/>
              </a:rPr>
              <a:t>структурированных - </a:t>
            </a:r>
            <a:r>
              <a:rPr lang="ru-RU" dirty="0">
                <a:solidFill>
                  <a:schemeClr val="tx2"/>
                </a:solidFill>
                <a:latin typeface="Phenomena Thin" pitchFamily="50" charset="-52"/>
              </a:rPr>
              <a:t>тема жестко задана, материал предлагается психологом или педагогом. По окончании занятий обсуждаются тема, манера исполнения и т.д. При </a:t>
            </a:r>
            <a:r>
              <a:rPr lang="ru-RU" u="sng" dirty="0">
                <a:solidFill>
                  <a:schemeClr val="tx2"/>
                </a:solidFill>
                <a:latin typeface="Phenomena Thin" pitchFamily="50" charset="-52"/>
              </a:rPr>
              <a:t>неструктурированных </a:t>
            </a:r>
            <a:r>
              <a:rPr lang="ru-RU" dirty="0">
                <a:solidFill>
                  <a:schemeClr val="tx2"/>
                </a:solidFill>
                <a:latin typeface="Phenomena Thin" pitchFamily="50" charset="-52"/>
              </a:rPr>
              <a:t>- ребенок самостоятельно выбирает тему творчества, материал и инструменты.</a:t>
            </a:r>
          </a:p>
          <a:p>
            <a:pPr marL="177800" indent="0">
              <a:buNone/>
            </a:pPr>
            <a:endParaRPr lang="ru-RU" dirty="0">
              <a:solidFill>
                <a:schemeClr val="tx2"/>
              </a:solidFill>
              <a:latin typeface="Phenomena Thin" pitchFamily="50" charset="-52"/>
            </a:endParaRPr>
          </a:p>
          <a:p>
            <a:pPr marL="177800" indent="0">
              <a:buNone/>
            </a:pPr>
            <a:r>
              <a:rPr lang="ru-RU" dirty="0">
                <a:solidFill>
                  <a:schemeClr val="tx2"/>
                </a:solidFill>
                <a:latin typeface="Phenomena Thin" pitchFamily="50" charset="-52"/>
              </a:rPr>
              <a:t>В зависимости от характера творческой деятельности и ее продукта применительно к детям дошкольного возраста в </a:t>
            </a:r>
            <a:r>
              <a:rPr lang="ru-RU" dirty="0" smtClean="0">
                <a:solidFill>
                  <a:schemeClr val="tx2"/>
                </a:solidFill>
                <a:latin typeface="Phenomena Thin" pitchFamily="50" charset="-52"/>
              </a:rPr>
              <a:t>арт-терапии </a:t>
            </a:r>
            <a:r>
              <a:rPr lang="ru-RU" dirty="0">
                <a:solidFill>
                  <a:schemeClr val="tx2"/>
                </a:solidFill>
                <a:latin typeface="Phenomena Thin" pitchFamily="50" charset="-52"/>
              </a:rPr>
              <a:t>выделяют: проективный рисунок, </a:t>
            </a:r>
            <a:r>
              <a:rPr lang="ru-RU" dirty="0" smtClean="0">
                <a:solidFill>
                  <a:schemeClr val="tx2"/>
                </a:solidFill>
                <a:latin typeface="Phenomena Thin" pitchFamily="50" charset="-52"/>
              </a:rPr>
              <a:t>сказкотерапию</a:t>
            </a:r>
            <a:r>
              <a:rPr lang="ru-RU" dirty="0">
                <a:solidFill>
                  <a:schemeClr val="tx2"/>
                </a:solidFill>
                <a:latin typeface="Phenomena Thin" pitchFamily="50" charset="-52"/>
              </a:rPr>
              <a:t>, сочинение историй, </a:t>
            </a:r>
            <a:r>
              <a:rPr lang="ru-RU" dirty="0" err="1" smtClean="0">
                <a:solidFill>
                  <a:schemeClr val="tx2"/>
                </a:solidFill>
                <a:latin typeface="Phenomena Thin" pitchFamily="50" charset="-52"/>
              </a:rPr>
              <a:t>куклотерапию</a:t>
            </a:r>
            <a:r>
              <a:rPr lang="ru-RU" dirty="0">
                <a:solidFill>
                  <a:schemeClr val="tx2"/>
                </a:solidFill>
                <a:latin typeface="Phenomena Thin" pitchFamily="50" charset="-52"/>
              </a:rPr>
              <a:t>, музыкотерапию, </a:t>
            </a:r>
            <a:r>
              <a:rPr lang="ru-RU" dirty="0" smtClean="0">
                <a:solidFill>
                  <a:schemeClr val="tx2"/>
                </a:solidFill>
                <a:latin typeface="Phenomena Thin" pitchFamily="50" charset="-52"/>
              </a:rPr>
              <a:t>библио-терапию </a:t>
            </a:r>
            <a:r>
              <a:rPr lang="ru-RU" dirty="0">
                <a:solidFill>
                  <a:schemeClr val="tx2"/>
                </a:solidFill>
                <a:latin typeface="Phenomena Thin" pitchFamily="50" charset="-52"/>
              </a:rPr>
              <a:t>и др.).</a:t>
            </a:r>
          </a:p>
          <a:p>
            <a:endParaRPr lang="ru-RU" dirty="0">
              <a:latin typeface="Phenomena Thin" pitchFamily="50" charset="-52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6250" y="423625"/>
            <a:ext cx="2853622" cy="510900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Арт-терапия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9622"/>
            <a:ext cx="4290053" cy="2574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84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 Business Meeting by Slidesgo">
  <a:themeElements>
    <a:clrScheme name="Simple Light">
      <a:dk1>
        <a:srgbClr val="5D6165"/>
      </a:dk1>
      <a:lt1>
        <a:srgbClr val="C9CED4"/>
      </a:lt1>
      <a:dk2>
        <a:srgbClr val="323A45"/>
      </a:dk2>
      <a:lt2>
        <a:srgbClr val="FFFFFF"/>
      </a:lt2>
      <a:accent1>
        <a:srgbClr val="526B8D"/>
      </a:accent1>
      <a:accent2>
        <a:srgbClr val="6989B4"/>
      </a:accent2>
      <a:accent3>
        <a:srgbClr val="85A9D9"/>
      </a:accent3>
      <a:accent4>
        <a:srgbClr val="B4CBEB"/>
      </a:accent4>
      <a:accent5>
        <a:srgbClr val="D9E4F1"/>
      </a:accent5>
      <a:accent6>
        <a:srgbClr val="E7EBF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502</Words>
  <Application>Microsoft Office PowerPoint</Application>
  <PresentationFormat>Экран (16:9)</PresentationFormat>
  <Paragraphs>65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Arial</vt:lpstr>
      <vt:lpstr>Times New Roman</vt:lpstr>
      <vt:lpstr>Calibri</vt:lpstr>
      <vt:lpstr>Chau Philomene One</vt:lpstr>
      <vt:lpstr>Josefin Slab Thin</vt:lpstr>
      <vt:lpstr>Signika</vt:lpstr>
      <vt:lpstr>Open Sans</vt:lpstr>
      <vt:lpstr>Phenomena Thin</vt:lpstr>
      <vt:lpstr>Josefin Sans</vt:lpstr>
      <vt:lpstr>Roboto</vt:lpstr>
      <vt:lpstr>Josefin Sans Thin</vt:lpstr>
      <vt:lpstr>Roboto Slab</vt:lpstr>
      <vt:lpstr>Josefin Slab</vt:lpstr>
      <vt:lpstr>Winter Business Meeting by Slidesgo</vt:lpstr>
      <vt:lpstr>Особенности психологической работы с детьми, имеющими эмоционально-поведенческие нарушения.</vt:lpstr>
      <vt:lpstr>Виды нарушений в развитии эмоционально-волевой сферы у детей: </vt:lpstr>
      <vt:lpstr>01</vt:lpstr>
      <vt:lpstr>Работа проводится в нескольких направлениях:</vt:lpstr>
      <vt:lpstr>Процесс коррекции поведения с детьми предполагает длительную, систематическую работу, которая осуществляется в 3 этапа</vt:lpstr>
      <vt:lpstr>Презентация PowerPoint</vt:lpstr>
      <vt:lpstr>Презентация PowerPoint</vt:lpstr>
      <vt:lpstr>Игровая терапия</vt:lpstr>
      <vt:lpstr>Арт-терапия</vt:lpstr>
      <vt:lpstr>Психогимнастика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Business Meeting</dc:title>
  <dc:creator>Kim</dc:creator>
  <cp:lastModifiedBy>Kim</cp:lastModifiedBy>
  <cp:revision>11</cp:revision>
  <dcterms:modified xsi:type="dcterms:W3CDTF">2021-09-22T13:24:37Z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1754634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S9.1.0</vt:lpwstr>
  </property>
</Properties>
</file>