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6" r:id="rId9"/>
    <p:sldId id="263" r:id="rId10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DFC77-0592-4520-850B-53E379EC1527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44E64-50C3-40C3-ABAF-AF388CA47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087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76872"/>
            <a:ext cx="9144000" cy="2304256"/>
          </a:xfrm>
        </p:spPr>
        <p:txBody>
          <a:bodyPr>
            <a:noAutofit/>
          </a:bodyPr>
          <a:lstStyle/>
          <a:p>
            <a:pPr algn="ctr"/>
            <a:r>
              <a:rPr lang="ru-RU" sz="4300" b="1" dirty="0" smtClean="0"/>
              <a:t>Виды насилия над детьми, пути его преодоления и профилактика</a:t>
            </a:r>
            <a:endParaRPr lang="ru-RU" sz="43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6021288"/>
            <a:ext cx="4032448" cy="576064"/>
          </a:xfrm>
        </p:spPr>
        <p:txBody>
          <a:bodyPr>
            <a:normAutofit/>
          </a:bodyPr>
          <a:lstStyle/>
          <a:p>
            <a:pPr algn="ctr"/>
            <a:endParaRPr lang="ru-RU" sz="24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40024" y="485056"/>
            <a:ext cx="6552728" cy="576064"/>
          </a:xfrm>
          <a:prstGeom prst="rect">
            <a:avLst/>
          </a:prstGeom>
        </p:spPr>
        <p:txBody>
          <a:bodyPr vert="horz" anchor="t">
            <a:normAutofit fontScale="85000" lnSpcReduction="10000"/>
          </a:bodyPr>
          <a:lstStyle/>
          <a:p>
            <a:pPr marL="0" marR="36576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000" b="0" i="0" u="none" strike="noStrike" kern="1200" cap="none" spc="0" normalizeH="0" baseline="0" noProof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ГУО «Гродненский районный СПЦ»</a:t>
            </a:r>
            <a:endParaRPr kumimoji="0" lang="ru-RU" sz="3000" b="0" i="0" u="none" strike="noStrike" kern="1200" cap="none" spc="0" normalizeH="0" baseline="0" noProof="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/>
              <a:t>Оглавление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72000"/>
          </a:xfrm>
        </p:spPr>
        <p:txBody>
          <a:bodyPr/>
          <a:lstStyle/>
          <a:p>
            <a:r>
              <a:rPr lang="ru-RU" dirty="0" smtClean="0"/>
              <a:t>Виды насилия над детьми</a:t>
            </a:r>
          </a:p>
          <a:p>
            <a:r>
              <a:rPr lang="ru-RU" dirty="0" smtClean="0"/>
              <a:t>Профилактика насилия</a:t>
            </a:r>
          </a:p>
          <a:p>
            <a:r>
              <a:rPr lang="ru-RU" dirty="0" smtClean="0"/>
              <a:t>Рекомендации по выявлению жертв насилия</a:t>
            </a:r>
          </a:p>
          <a:p>
            <a:r>
              <a:rPr lang="ru-RU" dirty="0" smtClean="0"/>
              <a:t>Рекомендации по профилактике жестокого обращения с детьми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9144000" cy="1399032"/>
          </a:xfrm>
        </p:spPr>
        <p:txBody>
          <a:bodyPr/>
          <a:lstStyle/>
          <a:p>
            <a:pPr algn="ctr"/>
            <a:r>
              <a:rPr lang="ru-RU" b="1" dirty="0" smtClean="0"/>
              <a:t>Виды насилия над детьми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8820472" cy="537321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5300" dirty="0" smtClean="0"/>
              <a:t>1. Физическое насилие это любые физические насильственные действия в отношении ребенка до 18 лет, в том числе варианты наказания (шлепки, толкание, хватание, подзатыльник, пощечина и другое).</a:t>
            </a:r>
          </a:p>
          <a:p>
            <a:pPr>
              <a:buNone/>
            </a:pPr>
            <a:r>
              <a:rPr lang="ru-RU" sz="5300" dirty="0" smtClean="0"/>
              <a:t>2. Психологическое насилие. Нанесение вреда психологическому здоровью человека, проявляющееся в оскорблениях, запугивании, угрозах, шантаже, контроле, унижении и игнорировании.</a:t>
            </a:r>
          </a:p>
          <a:p>
            <a:pPr>
              <a:buNone/>
            </a:pPr>
            <a:r>
              <a:rPr lang="ru-RU" sz="5300" dirty="0" smtClean="0"/>
              <a:t>3. Сексуальное насилие это насильственные</a:t>
            </a:r>
          </a:p>
          <a:p>
            <a:pPr>
              <a:buNone/>
            </a:pPr>
            <a:r>
              <a:rPr lang="ru-RU" sz="5300" dirty="0" smtClean="0"/>
              <a:t>    действия, когда ребенка силой, угрозой или</a:t>
            </a:r>
          </a:p>
          <a:p>
            <a:pPr>
              <a:buNone/>
            </a:pPr>
            <a:r>
              <a:rPr lang="ru-RU" sz="5300" dirty="0" smtClean="0"/>
              <a:t>    обманом принуждают вопреки его желаниям</a:t>
            </a:r>
          </a:p>
          <a:p>
            <a:pPr>
              <a:buNone/>
            </a:pPr>
            <a:r>
              <a:rPr lang="ru-RU" sz="5300" dirty="0" smtClean="0"/>
              <a:t>    к какой-либо форме сексуальных отношений.</a:t>
            </a:r>
          </a:p>
          <a:p>
            <a:pPr>
              <a:buNone/>
            </a:pPr>
            <a:r>
              <a:rPr lang="ru-RU" sz="5300" dirty="0" smtClean="0"/>
              <a:t>4. Экономическое насилие это материальное</a:t>
            </a:r>
          </a:p>
          <a:p>
            <a:pPr>
              <a:buNone/>
            </a:pPr>
            <a:r>
              <a:rPr lang="ru-RU" sz="5300" dirty="0" smtClean="0"/>
              <a:t>    давление, которое может проявляться</a:t>
            </a:r>
          </a:p>
          <a:p>
            <a:pPr>
              <a:buNone/>
            </a:pPr>
            <a:r>
              <a:rPr lang="ru-RU" sz="5300" dirty="0" smtClean="0"/>
              <a:t>    полным контролем над расходами, лишением</a:t>
            </a:r>
          </a:p>
          <a:p>
            <a:pPr>
              <a:buNone/>
            </a:pPr>
            <a:r>
              <a:rPr lang="ru-RU" sz="5300" dirty="0" smtClean="0"/>
              <a:t>    финансовой поддержки, карманных денег.</a:t>
            </a:r>
          </a:p>
          <a:p>
            <a:pPr algn="just"/>
            <a:endParaRPr lang="ru-RU" sz="2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8455" y="3645024"/>
            <a:ext cx="2105545" cy="2946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Профилактика насилия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Основные направления профилактики: </a:t>
            </a:r>
            <a:r>
              <a:rPr lang="ru-RU" b="1" dirty="0" smtClean="0"/>
              <a:t>просвещение и информирование.</a:t>
            </a:r>
            <a:r>
              <a:rPr lang="ru-RU" dirty="0" smtClean="0"/>
              <a:t> Они должны проводиться в отношении детей, родителей, специалистов учреждений образования. </a:t>
            </a:r>
            <a:r>
              <a:rPr lang="ru-RU" b="1" dirty="0" smtClean="0"/>
              <a:t>Важно говорить:</a:t>
            </a:r>
            <a:endParaRPr lang="ru-RU" dirty="0" smtClean="0"/>
          </a:p>
          <a:p>
            <a:pPr marL="0" lvl="0" indent="0" algn="just">
              <a:buNone/>
            </a:pPr>
            <a:r>
              <a:rPr lang="ru-RU" dirty="0" smtClean="0"/>
              <a:t>1. о том, что такое насилие;</a:t>
            </a:r>
          </a:p>
          <a:p>
            <a:pPr marL="0" lvl="0" indent="0" algn="just">
              <a:buNone/>
            </a:pPr>
            <a:r>
              <a:rPr lang="ru-RU" dirty="0" smtClean="0"/>
              <a:t>2. о его видах;</a:t>
            </a:r>
          </a:p>
          <a:p>
            <a:pPr marL="0" lvl="0" indent="0" algn="just">
              <a:buNone/>
            </a:pPr>
            <a:r>
              <a:rPr lang="ru-RU" dirty="0" smtClean="0"/>
              <a:t>3. что делать, если вы стали свидетелем или жертвой насилия;</a:t>
            </a:r>
          </a:p>
          <a:p>
            <a:pPr marL="0" lvl="0" indent="0" algn="just">
              <a:buNone/>
            </a:pPr>
            <a:r>
              <a:rPr lang="ru-RU" dirty="0" smtClean="0"/>
              <a:t>4. какова ответственность за насилие.</a:t>
            </a:r>
          </a:p>
          <a:p>
            <a:endParaRPr lang="ru-RU" dirty="0"/>
          </a:p>
        </p:txBody>
      </p:sp>
      <p:pic>
        <p:nvPicPr>
          <p:cNvPr id="1026" name="Picture 2" descr="C:\Users\KimDA\Downloads\палец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888" y="5085184"/>
            <a:ext cx="1697112" cy="169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868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Рекомендации по выявлению жертв насилия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Ребенка, страдающего от насилия, можно определить как по внешнему виду, так и по поведению.</a:t>
            </a:r>
          </a:p>
          <a:p>
            <a:pPr>
              <a:buNone/>
            </a:pPr>
            <a:r>
              <a:rPr lang="ru-RU" b="1" dirty="0" smtClean="0"/>
              <a:t>Внешний вид детей:</a:t>
            </a:r>
            <a:endParaRPr lang="ru-RU" dirty="0" smtClean="0"/>
          </a:p>
          <a:p>
            <a:r>
              <a:rPr lang="ru-RU" dirty="0" smtClean="0"/>
              <a:t>припухлые, "заспанные" глаза;</a:t>
            </a:r>
          </a:p>
          <a:p>
            <a:r>
              <a:rPr lang="ru-RU" dirty="0" smtClean="0"/>
              <a:t>бледное лицо;</a:t>
            </a:r>
          </a:p>
          <a:p>
            <a:r>
              <a:rPr lang="ru-RU" dirty="0" smtClean="0"/>
              <a:t>сосание пальцев, раскачивание;</a:t>
            </a:r>
          </a:p>
          <a:p>
            <a:r>
              <a:rPr lang="ru-RU" dirty="0" smtClean="0"/>
              <a:t>синяки на теле;</a:t>
            </a:r>
          </a:p>
          <a:p>
            <a:r>
              <a:rPr lang="ru-RU" dirty="0" smtClean="0"/>
              <a:t>переломы, ожоги и другие травмы, происхождение которых он не может объяснить.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Поведение пострадавших детей:</a:t>
            </a:r>
            <a:endParaRPr lang="ru-RU" dirty="0" smtClean="0"/>
          </a:p>
          <a:p>
            <a:r>
              <a:rPr lang="ru-RU" dirty="0" smtClean="0"/>
              <a:t>неожиданная смена настроения;</a:t>
            </a:r>
          </a:p>
          <a:p>
            <a:r>
              <a:rPr lang="ru-RU" dirty="0" smtClean="0"/>
              <a:t>приступы боязливости (прячутся за дверь при появлении взрослого);</a:t>
            </a:r>
          </a:p>
          <a:p>
            <a:r>
              <a:rPr lang="ru-RU" dirty="0" smtClean="0"/>
              <a:t>ребенок разговаривает сам с собой;</a:t>
            </a:r>
          </a:p>
          <a:p>
            <a:r>
              <a:rPr lang="ru-RU" dirty="0" smtClean="0"/>
              <a:t>игра в воображаемом мире;</a:t>
            </a:r>
          </a:p>
          <a:p>
            <a:r>
              <a:rPr lang="ru-RU" dirty="0" smtClean="0"/>
              <a:t>повышенная агрессивность: ломает игрушки, легко ввязывается в драки;</a:t>
            </a:r>
          </a:p>
          <a:p>
            <a:r>
              <a:rPr lang="ru-RU" dirty="0" smtClean="0"/>
              <a:t>хвастливость, постоянное упоминание о том, какой он хороший;</a:t>
            </a:r>
          </a:p>
          <a:p>
            <a:r>
              <a:rPr lang="ru-RU" dirty="0" smtClean="0"/>
              <a:t>чрезмерная самокритичность, убежденность, что он ничего не умеет делать;</a:t>
            </a:r>
          </a:p>
          <a:p>
            <a:r>
              <a:rPr lang="ru-RU" dirty="0" smtClean="0"/>
              <a:t>нежелание идти домой, бродяжничество.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Главными последствиями насилия являются</a:t>
            </a:r>
            <a:r>
              <a:rPr lang="en-US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435280" cy="4786552"/>
          </a:xfrm>
        </p:spPr>
        <p:txBody>
          <a:bodyPr>
            <a:normAutofit fontScale="92500" lnSpcReduction="10000"/>
          </a:bodyPr>
          <a:lstStyle/>
          <a:p>
            <a:r>
              <a:rPr lang="ru-RU" sz="1500" dirty="0" err="1" smtClean="0"/>
              <a:t>виктимность</a:t>
            </a:r>
            <a:r>
              <a:rPr lang="ru-RU" sz="1500" dirty="0" smtClean="0"/>
              <a:t> - избыточная пассивность, отсутствие способности к самозащите;</a:t>
            </a:r>
          </a:p>
          <a:p>
            <a:r>
              <a:rPr lang="ru-RU" sz="1500" dirty="0" smtClean="0"/>
              <a:t>немотивированная агрессия и воспроизводство самой жестокости - в дальнейшем дети стремятся разрешать свои проблемы посредством насильственных действий, а жестокость изливают на младших по возрасту или на животных;</a:t>
            </a:r>
          </a:p>
          <a:p>
            <a:r>
              <a:rPr lang="ru-RU" sz="1500" dirty="0" smtClean="0"/>
              <a:t>трудности в социализации и построении отношений, у детей могут быть нарушены связи с взрослыми, отсутствовать навыки общения со сверстниками, а при отсутствии авторитета в школе такие дети могут примкнуть к криминальной группе, пристраститься к алкоголю, наркотикам;</a:t>
            </a:r>
          </a:p>
          <a:p>
            <a:r>
              <a:rPr lang="ru-RU" sz="1500" dirty="0" smtClean="0"/>
              <a:t>эмоциональные проблемы: замедляется эмоциональное развитие ребенка, он не может или не умеет, а чаще – просто боится проявлять эмоции (допустим, свою радость или огорчение), не способен рассказывать о собственных чувствах, и поэтому ему тяжело понять чувства других людей;</a:t>
            </a:r>
          </a:p>
          <a:p>
            <a:r>
              <a:rPr lang="ru-RU" sz="1500" dirty="0" smtClean="0"/>
              <a:t>задержка физического и психического развития – такие дети позже начинают говорить, ходить, отстают от сверстников в росте и весе;</a:t>
            </a:r>
          </a:p>
          <a:p>
            <a:r>
              <a:rPr lang="ru-RU" sz="1500" dirty="0" smtClean="0"/>
              <a:t>тревожность и страхи (перед каким-то человеком, местом, темнотой);</a:t>
            </a:r>
          </a:p>
          <a:p>
            <a:r>
              <a:rPr lang="ru-RU" sz="1500" dirty="0" smtClean="0"/>
              <a:t>низкая самооценка – такие дети испытывают чувство вины, стыда, приступы беспокойства, развивается депрессия, сопровождающаяся нарушениями сна, чувством собственной ущербности, неполноценности;</a:t>
            </a:r>
          </a:p>
          <a:p>
            <a:r>
              <a:rPr lang="ru-RU" sz="1500" dirty="0" smtClean="0"/>
              <a:t>вызывающее и эксцентричное поведение - заброшенные, эмоционально </a:t>
            </a:r>
            <a:r>
              <a:rPr lang="ru-RU" sz="1500" dirty="0" err="1" smtClean="0"/>
              <a:t>депривированные</a:t>
            </a:r>
            <a:r>
              <a:rPr lang="ru-RU" sz="1500" dirty="0" smtClean="0"/>
              <a:t> дети часто стремятся привлечь к себе внимание любым путём;</a:t>
            </a:r>
          </a:p>
          <a:p>
            <a:r>
              <a:rPr lang="ru-RU" sz="1500" dirty="0" smtClean="0"/>
              <a:t>недоверие к людям.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44626" y="260648"/>
            <a:ext cx="9577064" cy="157733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Рекомендации по профилактике </a:t>
            </a:r>
            <a:r>
              <a:rPr lang="ru-RU" sz="3600" b="1" dirty="0" smtClean="0"/>
              <a:t>и пути преодоления жестокого </a:t>
            </a:r>
            <a:r>
              <a:rPr lang="ru-RU" sz="3600" b="1" dirty="0"/>
              <a:t>обращения с </a:t>
            </a:r>
            <a:r>
              <a:rPr lang="ru-RU" sz="3600" b="1" dirty="0" smtClean="0"/>
              <a:t>детьми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7200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1. Проведение разъяснительной работы с педагогами, детьми и родителями. Необходимо рассказать, какие действия являются проявлением жестокого обращения с детьми. Это умышленное и неумышленное причинение вреда здоровью, истязание, изнасилование, понуждение к действиям сексуального характера, оставление в опасности, неисполнение обязанностей по воспитанию несовершеннолетнего, доведение до самоубийства, угрозы о причинении физического вреда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2. Сбор информации. Информация может поступить откуда угодно – от соседей, сверстников ребенка, дальних родственников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3. Принятие мер после поступления сигнала о жестоком обращении. Нужно иметь четкий ответ на два вопроса</a:t>
            </a:r>
            <a:r>
              <a:rPr lang="ru-RU" dirty="0" smtClean="0"/>
              <a:t>:</a:t>
            </a:r>
            <a:endParaRPr lang="ru-RU" dirty="0"/>
          </a:p>
          <a:p>
            <a:pPr marL="64008" indent="0">
              <a:buNone/>
            </a:pPr>
            <a:r>
              <a:rPr lang="ru-RU" dirty="0"/>
              <a:t>- Действительно ли имело место жестокое обращение с ребенком</a:t>
            </a:r>
            <a:r>
              <a:rPr lang="ru-RU" dirty="0" smtClean="0"/>
              <a:t>?</a:t>
            </a:r>
            <a:endParaRPr lang="ru-RU" dirty="0"/>
          </a:p>
          <a:p>
            <a:pPr marL="64008" indent="0">
              <a:buNone/>
            </a:pPr>
            <a:r>
              <a:rPr lang="ru-RU" dirty="0"/>
              <a:t>- Безопасно ли ребенку оставаться в семье?</a:t>
            </a:r>
          </a:p>
        </p:txBody>
      </p:sp>
      <p:pic>
        <p:nvPicPr>
          <p:cNvPr id="2050" name="Picture 2" descr="C:\Users\KimDA\Downloads\очки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704" y="5373216"/>
            <a:ext cx="2664296" cy="179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687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/>
              <a:t>Телефон доверия государственного учреждения образования «Гродненский районный социально-педагогический цент»: 68-15-14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2" name="phone3"/>
          <p:cNvSpPr>
            <a:spLocks noEditPoints="1" noChangeArrowheads="1"/>
          </p:cNvSpPr>
          <p:nvPr/>
        </p:nvSpPr>
        <p:spPr bwMode="auto">
          <a:xfrm>
            <a:off x="4103510" y="5013176"/>
            <a:ext cx="684514" cy="79208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200 w 21600"/>
              <a:gd name="T17" fmla="*/ 23516 h 21600"/>
              <a:gd name="T18" fmla="*/ 21400 w 21600"/>
              <a:gd name="T19" fmla="*/ 4048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322</TotalTime>
  <Words>656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Виды насилия над детьми, пути его преодоления и профилактика</vt:lpstr>
      <vt:lpstr>Оглавление</vt:lpstr>
      <vt:lpstr>Виды насилия над детьми</vt:lpstr>
      <vt:lpstr>Профилактика насилия</vt:lpstr>
      <vt:lpstr>Рекомендации по выявлению жертв насилия</vt:lpstr>
      <vt:lpstr>Презентация PowerPoint</vt:lpstr>
      <vt:lpstr>Главными последствиями насилия являются:</vt:lpstr>
      <vt:lpstr>Рекомендации по профилактике и пути преодоления жестокого обращения с детьми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насилия над детьми, пути его преодоления и профилактика</dc:title>
  <dc:creator>Администратор</dc:creator>
  <cp:lastModifiedBy>Kim</cp:lastModifiedBy>
  <cp:revision>26</cp:revision>
  <cp:lastPrinted>2023-04-27T08:16:20Z</cp:lastPrinted>
  <dcterms:created xsi:type="dcterms:W3CDTF">2023-04-19T10:42:49Z</dcterms:created>
  <dcterms:modified xsi:type="dcterms:W3CDTF">2024-12-10T09:49:45Z</dcterms:modified>
</cp:coreProperties>
</file>