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851648" cy="226084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«Насилие и жестокое обращение с детьми (признаки, последствия, профилактика)»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221088"/>
            <a:ext cx="4824208" cy="201622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Педагог-психолог </a:t>
            </a:r>
          </a:p>
          <a:p>
            <a:r>
              <a:rPr lang="ru-RU" sz="1800" dirty="0" smtClean="0">
                <a:solidFill>
                  <a:schemeClr val="bg1"/>
                </a:solidFill>
              </a:rPr>
              <a:t>государственного учреждения образования «Гродненский районный социально-педагогический цент»  </a:t>
            </a:r>
          </a:p>
          <a:p>
            <a:r>
              <a:rPr lang="ru-RU" sz="1800" dirty="0" err="1" smtClean="0">
                <a:solidFill>
                  <a:schemeClr val="bg1"/>
                </a:solidFill>
              </a:rPr>
              <a:t>Четвергова</a:t>
            </a:r>
            <a:r>
              <a:rPr lang="ru-RU" sz="1800" dirty="0" smtClean="0">
                <a:solidFill>
                  <a:schemeClr val="bg1"/>
                </a:solidFill>
              </a:rPr>
              <a:t> Анна Геннадьевна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029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56467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Последствия сексуального насилия: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 smtClean="0"/>
              <a:t>1. психосоматическими </a:t>
            </a:r>
            <a:r>
              <a:rPr lang="ru-RU" dirty="0"/>
              <a:t>заболеваниями;</a:t>
            </a:r>
          </a:p>
          <a:p>
            <a:pPr marL="0" lvl="0" indent="0">
              <a:buNone/>
            </a:pPr>
            <a:r>
              <a:rPr lang="ru-RU" dirty="0" smtClean="0"/>
              <a:t>2. непринятием </a:t>
            </a:r>
            <a:r>
              <a:rPr lang="ru-RU" dirty="0"/>
              <a:t>своего тела;</a:t>
            </a:r>
          </a:p>
          <a:p>
            <a:pPr marL="0" lvl="0" indent="0">
              <a:buNone/>
            </a:pPr>
            <a:r>
              <a:rPr lang="ru-RU" dirty="0" smtClean="0"/>
              <a:t>3. зависимым </a:t>
            </a:r>
            <a:r>
              <a:rPr lang="ru-RU" dirty="0"/>
              <a:t>поведением;</a:t>
            </a:r>
          </a:p>
          <a:p>
            <a:pPr marL="0" lvl="0" indent="0">
              <a:buNone/>
            </a:pPr>
            <a:r>
              <a:rPr lang="ru-RU" dirty="0" smtClean="0"/>
              <a:t>4. проблемами </a:t>
            </a:r>
            <a:r>
              <a:rPr lang="ru-RU" dirty="0"/>
              <a:t>в сексуальных отношениях;</a:t>
            </a:r>
          </a:p>
          <a:p>
            <a:pPr marL="0" lvl="0" indent="0">
              <a:buNone/>
            </a:pPr>
            <a:r>
              <a:rPr lang="ru-RU" dirty="0" smtClean="0"/>
              <a:t>5. повторным </a:t>
            </a:r>
            <a:r>
              <a:rPr lang="ru-RU" dirty="0"/>
              <a:t>насилием (мужчины, подвергшиеся насилию, сами его совершают; женщины, подвергшиеся насилию, снова оказываются в роли жертвы</a:t>
            </a:r>
            <a:r>
              <a:rPr lang="ru-RU" dirty="0" smtClean="0"/>
              <a:t>).</a:t>
            </a:r>
          </a:p>
          <a:p>
            <a:pPr marL="0" indent="0" algn="just">
              <a:buNone/>
            </a:pPr>
            <a:r>
              <a:rPr lang="ru-RU" b="1" dirty="0"/>
              <a:t>По мере взросления ребенка также может отмечаться ответное насилие, потеря самоуважения, психические расстройства и попытки суицида.</a:t>
            </a:r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19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Профилактика насилия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algn="just"/>
            <a:r>
              <a:rPr lang="ru-RU" dirty="0"/>
              <a:t>Основные направления профилактики: </a:t>
            </a:r>
            <a:r>
              <a:rPr lang="ru-RU" b="1" dirty="0"/>
              <a:t>просвещение и информирование.</a:t>
            </a:r>
            <a:r>
              <a:rPr lang="ru-RU" dirty="0"/>
              <a:t> Они должны проводиться в отношении детей, родителей, специалистов учреждений образования. </a:t>
            </a:r>
            <a:r>
              <a:rPr lang="ru-RU" b="1" dirty="0"/>
              <a:t>Важно говорить:</a:t>
            </a:r>
            <a:endParaRPr lang="ru-RU" dirty="0"/>
          </a:p>
          <a:p>
            <a:pPr marL="0" lvl="0" indent="0" algn="just">
              <a:buNone/>
            </a:pPr>
            <a:r>
              <a:rPr lang="ru-RU" dirty="0" smtClean="0"/>
              <a:t>1. о </a:t>
            </a:r>
            <a:r>
              <a:rPr lang="ru-RU" dirty="0"/>
              <a:t>том, что такое насилие;</a:t>
            </a:r>
          </a:p>
          <a:p>
            <a:pPr marL="0" lvl="0" indent="0" algn="just">
              <a:buNone/>
            </a:pPr>
            <a:r>
              <a:rPr lang="ru-RU" dirty="0" smtClean="0"/>
              <a:t>2. о </a:t>
            </a:r>
            <a:r>
              <a:rPr lang="ru-RU" dirty="0"/>
              <a:t>его видах;</a:t>
            </a:r>
          </a:p>
          <a:p>
            <a:pPr marL="0" lvl="0" indent="0" algn="just">
              <a:buNone/>
            </a:pPr>
            <a:r>
              <a:rPr lang="ru-RU" dirty="0" smtClean="0"/>
              <a:t>3. что </a:t>
            </a:r>
            <a:r>
              <a:rPr lang="ru-RU" dirty="0"/>
              <a:t>делать, если вы стали свидетелем или жертвой насилия;</a:t>
            </a:r>
          </a:p>
          <a:p>
            <a:pPr marL="0" lvl="0" indent="0" algn="just">
              <a:buNone/>
            </a:pPr>
            <a:r>
              <a:rPr lang="ru-RU" dirty="0" smtClean="0"/>
              <a:t>4. какова </a:t>
            </a:r>
            <a:r>
              <a:rPr lang="ru-RU" dirty="0"/>
              <a:t>ответственность за насилие;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55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500" b="1" dirty="0"/>
              <a:t>Рекомендации приемным родителям, родителям-воспитателям направленные на профилактику насилия и жестокого обращения с детьми: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ru-RU" dirty="0" smtClean="0"/>
              <a:t>1. Создавайте </a:t>
            </a:r>
            <a:r>
              <a:rPr lang="ru-RU" dirty="0"/>
              <a:t>дома среду, характеризующую теплом, положительным интересом и участием взрослых членов семьи к детям;</a:t>
            </a:r>
          </a:p>
          <a:p>
            <a:pPr marL="0" lvl="0" indent="0" algn="just">
              <a:buNone/>
            </a:pPr>
            <a:r>
              <a:rPr lang="ru-RU" dirty="0" smtClean="0"/>
              <a:t>2. Не </a:t>
            </a:r>
            <a:r>
              <a:rPr lang="ru-RU" dirty="0"/>
              <a:t>используйте метод угроз и запугивания детей в решении домашних проблем.</a:t>
            </a:r>
          </a:p>
          <a:p>
            <a:pPr marL="0" lvl="0" indent="0" algn="just">
              <a:buNone/>
            </a:pPr>
            <a:r>
              <a:rPr lang="ru-RU" dirty="0" smtClean="0"/>
              <a:t>3. Помните</a:t>
            </a:r>
            <a:r>
              <a:rPr lang="ru-RU" dirty="0"/>
              <a:t>, что психологическое насилие (т.е. унижение чувства собственного достоинства, словесные оскорбления, грубость по отношению к детям) способно глубоко ранить ребёнка.</a:t>
            </a:r>
          </a:p>
          <a:p>
            <a:pPr marL="0" lvl="0" indent="0" algn="just">
              <a:buNone/>
            </a:pPr>
            <a:r>
              <a:rPr lang="ru-RU" dirty="0" smtClean="0"/>
              <a:t>4. Старайтесь </a:t>
            </a:r>
            <a:r>
              <a:rPr lang="ru-RU" dirty="0"/>
              <a:t>никогда не применять физическое насилие к тому бы то ни было.</a:t>
            </a:r>
          </a:p>
          <a:p>
            <a:pPr marL="0" lvl="0" indent="0" algn="just">
              <a:buNone/>
            </a:pPr>
            <a:r>
              <a:rPr lang="ru-RU" dirty="0" smtClean="0"/>
              <a:t>5. Рекомендуйте </a:t>
            </a:r>
            <a:r>
              <a:rPr lang="ru-RU" dirty="0"/>
              <a:t>детям читать настоящую художественную литературу, помогайте им развивать хороший вкус в выборе видеофильмов. 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354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4885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Телефон доверия государственного учреждения образования «Гродненский районный социально-педагогический цент»: </a:t>
            </a:r>
            <a:r>
              <a:rPr lang="ru-RU" b="1" dirty="0" smtClean="0"/>
              <a:t>68-15-14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21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Насилие над детьми оказывает травмирующее воздействие на их физическое и психическое состояние.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Ребенку сложно не только противостоять насильственным действиям со стороны взрослого человека, но и часто в силу возраста осознать противоправность произошедшего с ними.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В общем смысле под насилием по отношению к детям понимаются любые действия физического, сексуального, психического или эмоционального характера, причиняющие им вред.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3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Признаки насилия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algn="just"/>
            <a:r>
              <a:rPr lang="ru-RU" sz="3000" b="1" dirty="0"/>
              <a:t>Насилие со стороны заподозрить непросто, что обусловлено</a:t>
            </a:r>
            <a:r>
              <a:rPr lang="ru-RU" sz="3000" b="1" dirty="0" smtClean="0"/>
              <a:t>:</a:t>
            </a:r>
          </a:p>
          <a:p>
            <a:pPr marL="0" indent="0" algn="just">
              <a:buNone/>
            </a:pPr>
            <a:endParaRPr lang="ru-RU" sz="3000" dirty="0"/>
          </a:p>
          <a:p>
            <a:pPr marL="0" lvl="0" indent="0" algn="just">
              <a:buNone/>
            </a:pPr>
            <a:r>
              <a:rPr lang="ru-RU" sz="3000" dirty="0" smtClean="0"/>
              <a:t>1. закрытостью семьи как системы;</a:t>
            </a:r>
          </a:p>
          <a:p>
            <a:pPr marL="0" lvl="0" indent="0" algn="just">
              <a:buNone/>
            </a:pPr>
            <a:r>
              <a:rPr lang="ru-RU" sz="3000" dirty="0" smtClean="0"/>
              <a:t>2. взаимозависимыми отношениями агрессора и жертвы;</a:t>
            </a:r>
          </a:p>
          <a:p>
            <a:pPr marL="0" lvl="0" indent="0" algn="just">
              <a:buNone/>
            </a:pPr>
            <a:r>
              <a:rPr lang="ru-RU" sz="3000" dirty="0" smtClean="0"/>
              <a:t>3. недостатком информации;</a:t>
            </a:r>
          </a:p>
          <a:p>
            <a:pPr marL="0" lvl="0" indent="0" algn="just">
              <a:buNone/>
            </a:pPr>
            <a:r>
              <a:rPr lang="ru-RU" sz="3000" dirty="0" smtClean="0"/>
              <a:t>4. запуганностью и недоверием со стороны жертвы.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68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К признакам физического насилия относится: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1. повреждения </a:t>
            </a:r>
            <a:r>
              <a:rPr lang="ru-RU" dirty="0"/>
              <a:t>органов тела и нарушения органов чувств;</a:t>
            </a:r>
          </a:p>
          <a:p>
            <a:pPr marL="0" lvl="0" indent="0">
              <a:buNone/>
            </a:pPr>
            <a:r>
              <a:rPr lang="ru-RU" dirty="0" smtClean="0"/>
              <a:t>2. малоподвижность</a:t>
            </a:r>
            <a:r>
              <a:rPr lang="ru-RU" dirty="0"/>
              <a:t>, вялость, задержка физического и психического развития;</a:t>
            </a:r>
          </a:p>
          <a:p>
            <a:pPr marL="0" lvl="0" indent="0">
              <a:buNone/>
            </a:pPr>
            <a:r>
              <a:rPr lang="ru-RU" dirty="0" smtClean="0"/>
              <a:t>3. тревожность </a:t>
            </a:r>
            <a:r>
              <a:rPr lang="ru-RU" dirty="0"/>
              <a:t>и агрессивность в отношении других людей или животных;</a:t>
            </a:r>
          </a:p>
          <a:p>
            <a:pPr marL="0" lvl="0" indent="0">
              <a:buNone/>
            </a:pPr>
            <a:r>
              <a:rPr lang="ru-RU" dirty="0" smtClean="0"/>
              <a:t>4. стеснительность</a:t>
            </a:r>
            <a:r>
              <a:rPr lang="ru-RU" dirty="0"/>
              <a:t>, пассивность, страх перед взрослыми;</a:t>
            </a:r>
          </a:p>
          <a:p>
            <a:pPr marL="0" lvl="0" indent="0">
              <a:buNone/>
            </a:pPr>
            <a:r>
              <a:rPr lang="ru-RU" dirty="0" smtClean="0"/>
              <a:t>5. избегание </a:t>
            </a:r>
            <a:r>
              <a:rPr lang="ru-RU" dirty="0"/>
              <a:t>дома, боязнь тактильных контактов;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07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58644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К признакам психологического насилия относится: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психотравма</a:t>
            </a:r>
            <a:r>
              <a:rPr lang="ru-RU" dirty="0" smtClean="0"/>
              <a:t> </a:t>
            </a:r>
            <a:r>
              <a:rPr lang="ru-RU" dirty="0"/>
              <a:t>и (или) посттравматический стрессовый синдром – это результат переживания сильного стресса или совершенного по отношению к ребенку насилия (самые сложные </a:t>
            </a:r>
            <a:r>
              <a:rPr lang="ru-RU" dirty="0" err="1"/>
              <a:t>психотравмы</a:t>
            </a:r>
            <a:r>
              <a:rPr lang="ru-RU" dirty="0"/>
              <a:t>, как правило, связаны с насилием в семье);</a:t>
            </a:r>
          </a:p>
          <a:p>
            <a:pPr marL="0" lvl="0" indent="0" algn="just">
              <a:buNone/>
            </a:pPr>
            <a:r>
              <a:rPr lang="ru-RU" dirty="0" smtClean="0"/>
              <a:t>2. у </a:t>
            </a:r>
            <a:r>
              <a:rPr lang="ru-RU" dirty="0"/>
              <a:t>детей до среднего школьного возраста – задержка в физическом и речевом развитии;</a:t>
            </a:r>
          </a:p>
          <a:p>
            <a:pPr marL="0" lvl="0" indent="0" algn="just">
              <a:buNone/>
            </a:pPr>
            <a:r>
              <a:rPr lang="ru-RU" dirty="0" smtClean="0"/>
              <a:t>3. у </a:t>
            </a:r>
            <a:r>
              <a:rPr lang="ru-RU" dirty="0"/>
              <a:t>подростков – потеря смысла и цели жизни, дезориентация, мысли о суициде;</a:t>
            </a:r>
          </a:p>
          <a:p>
            <a:pPr marL="0" lvl="0" indent="0" algn="just">
              <a:buNone/>
            </a:pPr>
            <a:r>
              <a:rPr lang="ru-RU" dirty="0" smtClean="0"/>
              <a:t>4. импульсивность</a:t>
            </a:r>
            <a:r>
              <a:rPr lang="ru-RU" dirty="0"/>
              <a:t>, злость, </a:t>
            </a:r>
            <a:r>
              <a:rPr lang="ru-RU" dirty="0" err="1"/>
              <a:t>манипулятивные</a:t>
            </a:r>
            <a:r>
              <a:rPr lang="ru-RU" dirty="0"/>
              <a:t> расстройства (сосание пальца, вырывание волос);</a:t>
            </a:r>
          </a:p>
          <a:p>
            <a:pPr marL="0" lvl="0" indent="0" algn="just">
              <a:buNone/>
            </a:pPr>
            <a:r>
              <a:rPr lang="ru-RU" dirty="0" smtClean="0"/>
              <a:t>5. покорность </a:t>
            </a:r>
            <a:r>
              <a:rPr lang="ru-RU" dirty="0"/>
              <a:t>и податливость;</a:t>
            </a:r>
          </a:p>
          <a:p>
            <a:pPr marL="0" lvl="0" indent="0" algn="just">
              <a:buNone/>
            </a:pPr>
            <a:r>
              <a:rPr lang="ru-RU" dirty="0" smtClean="0"/>
              <a:t>6. страхи </a:t>
            </a:r>
            <a:r>
              <a:rPr lang="ru-RU" dirty="0"/>
              <a:t>и проблемы со сном;</a:t>
            </a:r>
          </a:p>
          <a:p>
            <a:pPr marL="0" lvl="0" indent="0" algn="just">
              <a:buNone/>
            </a:pPr>
            <a:r>
              <a:rPr lang="ru-RU" dirty="0" smtClean="0"/>
              <a:t>7. депрессия </a:t>
            </a:r>
            <a:r>
              <a:rPr lang="ru-RU" dirty="0"/>
              <a:t>и заторможенность;</a:t>
            </a:r>
          </a:p>
          <a:p>
            <a:pPr marL="0" lvl="0" indent="0" algn="just">
              <a:buNone/>
            </a:pPr>
            <a:r>
              <a:rPr lang="ru-RU" dirty="0" smtClean="0"/>
              <a:t>8. девиации </a:t>
            </a:r>
            <a:r>
              <a:rPr lang="ru-RU" dirty="0"/>
              <a:t>(отклоняющееся поведение);</a:t>
            </a:r>
          </a:p>
          <a:p>
            <a:pPr marL="0" lvl="0" indent="0" algn="just">
              <a:buNone/>
            </a:pPr>
            <a:r>
              <a:rPr lang="ru-RU" dirty="0" smtClean="0"/>
              <a:t>9. болезни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99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r>
              <a:rPr lang="ru-RU" b="1" dirty="0"/>
              <a:t>Сложнее всего заподозрить психологическое насилие или насилие над душой ребенка. Это многогранная категория: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1. нехватка </a:t>
            </a:r>
            <a:r>
              <a:rPr lang="ru-RU" dirty="0"/>
              <a:t>любви и внимания;</a:t>
            </a:r>
          </a:p>
          <a:p>
            <a:pPr marL="0" lvl="0" indent="0">
              <a:buNone/>
            </a:pPr>
            <a:r>
              <a:rPr lang="ru-RU" dirty="0" smtClean="0"/>
              <a:t>2. угрозы </a:t>
            </a:r>
            <a:r>
              <a:rPr lang="ru-RU" dirty="0"/>
              <a:t>и насмешки;</a:t>
            </a:r>
          </a:p>
          <a:p>
            <a:pPr marL="0" lvl="0" indent="0">
              <a:buNone/>
            </a:pPr>
            <a:r>
              <a:rPr lang="ru-RU" dirty="0" smtClean="0"/>
              <a:t>3. неадекватные </a:t>
            </a:r>
            <a:r>
              <a:rPr lang="ru-RU" dirty="0"/>
              <a:t>и чрезмерные требования;</a:t>
            </a:r>
          </a:p>
          <a:p>
            <a:pPr marL="0" lvl="0" indent="0">
              <a:buNone/>
            </a:pPr>
            <a:r>
              <a:rPr lang="ru-RU" dirty="0" smtClean="0"/>
              <a:t>4. любое </a:t>
            </a:r>
            <a:r>
              <a:rPr lang="ru-RU" dirty="0"/>
              <a:t>поведение родителей, вызывающее страх у ребенка;</a:t>
            </a:r>
          </a:p>
          <a:p>
            <a:pPr marL="0" lvl="0" indent="0">
              <a:buNone/>
            </a:pPr>
            <a:r>
              <a:rPr lang="ru-RU" dirty="0" smtClean="0"/>
              <a:t>5. запреты</a:t>
            </a:r>
            <a:r>
              <a:rPr lang="ru-RU" dirty="0"/>
              <a:t>;</a:t>
            </a:r>
          </a:p>
          <a:p>
            <a:pPr marL="0" lvl="0" indent="0">
              <a:buNone/>
            </a:pPr>
            <a:r>
              <a:rPr lang="ru-RU" dirty="0" smtClean="0"/>
              <a:t>6. психологическое </a:t>
            </a:r>
            <a:r>
              <a:rPr lang="ru-RU" dirty="0"/>
              <a:t>давление;</a:t>
            </a:r>
          </a:p>
          <a:p>
            <a:pPr marL="0" lvl="0" indent="0">
              <a:buNone/>
            </a:pPr>
            <a:r>
              <a:rPr lang="ru-RU" dirty="0" smtClean="0"/>
              <a:t>7. </a:t>
            </a:r>
            <a:r>
              <a:rPr lang="ru-RU" dirty="0" err="1" smtClean="0"/>
              <a:t>гиперопека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8. манипуляции.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0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Признаки сексуального насилия над ребенком: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marL="0" lvl="0" indent="0" algn="just">
              <a:buNone/>
            </a:pPr>
            <a:endParaRPr lang="ru-RU" dirty="0" smtClean="0"/>
          </a:p>
          <a:p>
            <a:pPr marL="0" lvl="0" indent="0" algn="just">
              <a:buNone/>
            </a:pPr>
            <a:r>
              <a:rPr lang="ru-RU" dirty="0" smtClean="0"/>
              <a:t>1. несоответствующая </a:t>
            </a:r>
            <a:r>
              <a:rPr lang="ru-RU" dirty="0"/>
              <a:t>возрасту или странная осведомленность ребенка в сексуальных вопросах или действиях;</a:t>
            </a:r>
          </a:p>
          <a:p>
            <a:pPr marL="0" lvl="0" indent="0" algn="just">
              <a:buNone/>
            </a:pPr>
            <a:r>
              <a:rPr lang="ru-RU" dirty="0" smtClean="0"/>
              <a:t>2. сексуальные </a:t>
            </a:r>
            <a:r>
              <a:rPr lang="ru-RU" dirty="0"/>
              <a:t>приставания со стороны ребенка к другим детям или взрослым;</a:t>
            </a:r>
          </a:p>
          <a:p>
            <a:pPr marL="0" lvl="0" indent="0" algn="just">
              <a:buNone/>
            </a:pPr>
            <a:r>
              <a:rPr lang="ru-RU" dirty="0" smtClean="0"/>
              <a:t>3. жалобы </a:t>
            </a:r>
            <a:r>
              <a:rPr lang="ru-RU" dirty="0"/>
              <a:t>на какие-то проблемы со здоровьем, особенно в области половых органов;</a:t>
            </a:r>
          </a:p>
          <a:p>
            <a:pPr marL="0" lvl="0" indent="0" algn="just">
              <a:buNone/>
            </a:pPr>
            <a:r>
              <a:rPr lang="ru-RU" dirty="0" smtClean="0"/>
              <a:t>4. тревога </a:t>
            </a:r>
            <a:r>
              <a:rPr lang="ru-RU" dirty="0"/>
              <a:t>при плаче других детей;</a:t>
            </a:r>
          </a:p>
          <a:p>
            <a:pPr marL="0" lvl="0" indent="0" algn="just">
              <a:buNone/>
            </a:pPr>
            <a:r>
              <a:rPr lang="ru-RU" dirty="0" smtClean="0"/>
              <a:t>5. нервный </a:t>
            </a:r>
            <a:r>
              <a:rPr lang="ru-RU" dirty="0"/>
              <a:t>тик, покачивание, сосание пальца.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51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Общие признаки насилия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dirty="0" smtClean="0"/>
              <a:t>1. неумение </a:t>
            </a:r>
            <a:r>
              <a:rPr lang="ru-RU" dirty="0"/>
              <a:t>ребенка </a:t>
            </a:r>
            <a:r>
              <a:rPr lang="ru-RU" dirty="0" smtClean="0"/>
              <a:t>сосредоточиться;</a:t>
            </a:r>
          </a:p>
          <a:p>
            <a:pPr marL="0" lvl="0" indent="0">
              <a:buNone/>
            </a:pPr>
            <a:r>
              <a:rPr lang="ru-RU" dirty="0" smtClean="0"/>
              <a:t>2. нарушения </a:t>
            </a:r>
            <a:r>
              <a:rPr lang="ru-RU" dirty="0"/>
              <a:t>памяти;</a:t>
            </a:r>
          </a:p>
          <a:p>
            <a:pPr marL="0" lvl="0" indent="0">
              <a:buNone/>
            </a:pPr>
            <a:r>
              <a:rPr lang="ru-RU" dirty="0" smtClean="0"/>
              <a:t>3. ненависть </a:t>
            </a:r>
            <a:r>
              <a:rPr lang="ru-RU" dirty="0"/>
              <a:t>к себе, отсутствие самоуважения, низкая самооценка;</a:t>
            </a:r>
          </a:p>
          <a:p>
            <a:pPr marL="0" lvl="0" indent="0">
              <a:buNone/>
            </a:pPr>
            <a:r>
              <a:rPr lang="ru-RU" dirty="0" smtClean="0"/>
              <a:t>4. пессимизм</a:t>
            </a:r>
            <a:r>
              <a:rPr lang="ru-RU" dirty="0"/>
              <a:t>;</a:t>
            </a:r>
          </a:p>
          <a:p>
            <a:pPr marL="0" lvl="0" indent="0">
              <a:buNone/>
            </a:pPr>
            <a:r>
              <a:rPr lang="ru-RU" dirty="0" smtClean="0"/>
              <a:t>5. недоверие </a:t>
            </a:r>
            <a:r>
              <a:rPr lang="ru-RU" dirty="0"/>
              <a:t>в отношении всего мира, особенно взрослых людей;</a:t>
            </a:r>
          </a:p>
          <a:p>
            <a:pPr marL="0" lvl="0" indent="0">
              <a:buNone/>
            </a:pPr>
            <a:r>
              <a:rPr lang="ru-RU" dirty="0" smtClean="0"/>
              <a:t>6. приступы </a:t>
            </a:r>
            <a:r>
              <a:rPr lang="ru-RU" dirty="0"/>
              <a:t>гнева или агрессии;</a:t>
            </a:r>
          </a:p>
          <a:p>
            <a:pPr marL="0" lvl="0" indent="0">
              <a:buNone/>
            </a:pPr>
            <a:r>
              <a:rPr lang="ru-RU" dirty="0" smtClean="0"/>
              <a:t>7. хроническое </a:t>
            </a:r>
            <a:r>
              <a:rPr lang="ru-RU" dirty="0"/>
              <a:t>чувство страха, стыда, вины;</a:t>
            </a:r>
          </a:p>
          <a:p>
            <a:pPr marL="0" lvl="0" indent="0">
              <a:buNone/>
            </a:pPr>
            <a:r>
              <a:rPr lang="ru-RU" dirty="0" smtClean="0"/>
              <a:t>8. отстраненность </a:t>
            </a:r>
            <a:r>
              <a:rPr lang="ru-RU" dirty="0"/>
              <a:t>от социума;</a:t>
            </a:r>
          </a:p>
          <a:p>
            <a:pPr marL="0" lvl="0" indent="0">
              <a:buNone/>
            </a:pPr>
            <a:r>
              <a:rPr lang="ru-RU" dirty="0" smtClean="0"/>
              <a:t>9. депрессия</a:t>
            </a:r>
            <a:r>
              <a:rPr lang="ru-RU" dirty="0"/>
              <a:t>;</a:t>
            </a:r>
          </a:p>
          <a:p>
            <a:pPr marL="0" lvl="0" indent="0">
              <a:buNone/>
            </a:pPr>
            <a:r>
              <a:rPr lang="ru-RU" dirty="0" smtClean="0"/>
              <a:t>10. </a:t>
            </a:r>
            <a:r>
              <a:rPr lang="ru-RU" dirty="0" err="1" smtClean="0"/>
              <a:t>ангедония</a:t>
            </a:r>
            <a:r>
              <a:rPr lang="ru-RU" dirty="0" smtClean="0"/>
              <a:t> </a:t>
            </a:r>
            <a:r>
              <a:rPr lang="ru-RU" dirty="0"/>
              <a:t>(выраженное снижение интереса к деятельности, которая прежде была приятной, или утрата способности получать от нее удовольствие.).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742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Последствия насилия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1318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b="1" dirty="0"/>
              <a:t>Переживший насилие ребенок или подросток чувствует страх, замешательство, стыд, бессилие. Часто винит себя и воспринимает как соучастника и первопричину случившегося. Иногда причиной считает свое поведение или положение в семье. Среди других последствий значится снижение доверия и круга общения</a:t>
            </a:r>
            <a:r>
              <a:rPr lang="ru-RU" sz="2000" b="1" dirty="0" smtClean="0"/>
              <a:t>.</a:t>
            </a:r>
          </a:p>
          <a:p>
            <a:pPr algn="just"/>
            <a:r>
              <a:rPr lang="ru-RU" sz="2000" b="1" dirty="0"/>
              <a:t>Многие реакции зависят от возраста ребенка:</a:t>
            </a:r>
            <a:endParaRPr lang="ru-RU" sz="2000" dirty="0"/>
          </a:p>
          <a:p>
            <a:pPr marL="0" lvl="0" indent="0">
              <a:buNone/>
            </a:pPr>
            <a:r>
              <a:rPr lang="ru-RU" sz="2000" b="1" dirty="0" smtClean="0"/>
              <a:t>1. Дети </a:t>
            </a:r>
            <a:r>
              <a:rPr lang="ru-RU" sz="2000" b="1" dirty="0"/>
              <a:t>до 3 лет</a:t>
            </a:r>
            <a:r>
              <a:rPr lang="ru-RU" sz="2000" dirty="0"/>
              <a:t>. Среди популярных реакций: страх, смешанные чувства, агрессия, потеря аппетита.</a:t>
            </a:r>
          </a:p>
          <a:p>
            <a:pPr marL="0" lvl="0" indent="0">
              <a:buNone/>
            </a:pPr>
            <a:r>
              <a:rPr lang="ru-RU" sz="2000" b="1" dirty="0" smtClean="0"/>
              <a:t>2. Дошкольники</a:t>
            </a:r>
            <a:r>
              <a:rPr lang="ru-RU" sz="2000" b="1" dirty="0"/>
              <a:t>.</a:t>
            </a:r>
            <a:r>
              <a:rPr lang="ru-RU" sz="2000" dirty="0"/>
              <a:t> Отмечается тревога, боязливость, чувство вины и стыда, смешанность чувств, отвращение, чувство беспомощности.</a:t>
            </a:r>
          </a:p>
          <a:p>
            <a:pPr marL="0" lvl="0" indent="0">
              <a:buNone/>
            </a:pPr>
            <a:r>
              <a:rPr lang="ru-RU" sz="2000" b="1" dirty="0" smtClean="0"/>
              <a:t>3. Младшие </a:t>
            </a:r>
            <a:r>
              <a:rPr lang="ru-RU" sz="2000" b="1" dirty="0"/>
              <a:t>школьники</a:t>
            </a:r>
            <a:r>
              <a:rPr lang="ru-RU" sz="2000" dirty="0"/>
              <a:t>. Наблюдается неопределенность школьника в семейных ролях, двойственное отношение к взрослым людям, страх, стыд, отвращение, недоверие ко всему миру.</a:t>
            </a:r>
          </a:p>
          <a:p>
            <a:pPr marL="0" lvl="0" indent="0">
              <a:buNone/>
            </a:pPr>
            <a:r>
              <a:rPr lang="ru-RU" sz="2000" b="1" dirty="0" smtClean="0"/>
              <a:t>4. Младшие </a:t>
            </a:r>
            <a:r>
              <a:rPr lang="ru-RU" sz="2000" b="1" dirty="0"/>
              <a:t>подростки</a:t>
            </a:r>
            <a:r>
              <a:rPr lang="ru-RU" sz="2000" dirty="0"/>
              <a:t>. К предыдущим последствиям добавляется депрессия, чувственная опустошенность (нет никаких ощущений и чувств).</a:t>
            </a:r>
          </a:p>
          <a:p>
            <a:pPr marL="0" lvl="0" indent="0">
              <a:buNone/>
            </a:pPr>
            <a:r>
              <a:rPr lang="ru-RU" sz="2000" b="1" dirty="0" smtClean="0"/>
              <a:t>5. Старшие </a:t>
            </a:r>
            <a:r>
              <a:rPr lang="ru-RU" sz="2000" b="1" dirty="0"/>
              <a:t>подростки</a:t>
            </a:r>
            <a:r>
              <a:rPr lang="ru-RU" sz="2000" dirty="0"/>
              <a:t>. Характерно отвращение, стыд, чувство вины, двойственность чувств в отношении взрослых, </a:t>
            </a:r>
            <a:r>
              <a:rPr lang="ru-RU" sz="2000" dirty="0" err="1"/>
              <a:t>девиантное</a:t>
            </a:r>
            <a:r>
              <a:rPr lang="ru-RU" sz="2000" dirty="0"/>
              <a:t> поведение, ощущение ненужности.</a:t>
            </a:r>
          </a:p>
          <a:p>
            <a:pPr marL="0" indent="0" algn="just">
              <a:buNone/>
            </a:pP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530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842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«Насилие и жестокое обращение с детьми (признаки, последствия, профилактика)»</vt:lpstr>
      <vt:lpstr>Презентация PowerPoint</vt:lpstr>
      <vt:lpstr>Признаки насилия </vt:lpstr>
      <vt:lpstr>К признакам физического насилия относится: </vt:lpstr>
      <vt:lpstr>  К признакам психологического насилия относится: </vt:lpstr>
      <vt:lpstr>Презентация PowerPoint</vt:lpstr>
      <vt:lpstr>Признаки сексуального насилия над ребенком: </vt:lpstr>
      <vt:lpstr>Общие признаки насилия: </vt:lpstr>
      <vt:lpstr>Последствия насилия </vt:lpstr>
      <vt:lpstr>Последствия сексуального насилия:</vt:lpstr>
      <vt:lpstr>Профилактика насилия </vt:lpstr>
      <vt:lpstr>Рекомендации приемным родителям, родителям-воспитателям направленные на профилактику насилия и жестокого обращения с детьми: </vt:lpstr>
      <vt:lpstr>Телефон доверия государственного учреждения образования «Гродненский районный социально-педагогический цент»: 68-15-14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«Насилие и жестокое обращение с детьми (признаки, последствия, профилактика)»</dc:title>
  <dc:creator>Kim</dc:creator>
  <cp:lastModifiedBy>Kim</cp:lastModifiedBy>
  <cp:revision>4</cp:revision>
  <dcterms:created xsi:type="dcterms:W3CDTF">2023-03-16T08:30:46Z</dcterms:created>
  <dcterms:modified xsi:type="dcterms:W3CDTF">2023-03-16T09:12:31Z</dcterms:modified>
</cp:coreProperties>
</file>