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3" r:id="rId14"/>
    <p:sldId id="274" r:id="rId15"/>
    <p:sldId id="269" r:id="rId16"/>
    <p:sldId id="270" r:id="rId17"/>
    <p:sldId id="271" r:id="rId18"/>
    <p:sldId id="272" r:id="rId19"/>
    <p:sldId id="26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Этапы </a:t>
            </a:r>
            <a:r>
              <a:rPr lang="ru-RU" sz="4400" dirty="0" err="1" smtClean="0">
                <a:solidFill>
                  <a:schemeClr val="tx1"/>
                </a:solidFill>
              </a:rPr>
              <a:t>психосексуального</a:t>
            </a:r>
            <a:r>
              <a:rPr lang="ru-RU" sz="4400" dirty="0" smtClean="0">
                <a:solidFill>
                  <a:schemeClr val="tx1"/>
                </a:solidFill>
              </a:rPr>
              <a:t> развития у детей и подростков. Методики выявления насилия над детьми.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553697"/>
          </a:xfrm>
        </p:spPr>
        <p:txBody>
          <a:bodyPr>
            <a:normAutofit/>
          </a:bodyPr>
          <a:lstStyle/>
          <a:p>
            <a:r>
              <a:rPr lang="ru-RU" sz="1600" dirty="0" err="1" smtClean="0">
                <a:solidFill>
                  <a:schemeClr val="tx1"/>
                </a:solidFill>
              </a:rPr>
              <a:t>Четвергова</a:t>
            </a:r>
            <a:r>
              <a:rPr lang="ru-RU" sz="1600" dirty="0" smtClean="0">
                <a:solidFill>
                  <a:schemeClr val="tx1"/>
                </a:solidFill>
              </a:rPr>
              <a:t> Анна Геннадьевна,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педагог-психолог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Государственного учреждения образования «Гродненский районный социально-педагогический центр</a:t>
            </a:r>
            <a:r>
              <a:rPr lang="ru-RU" sz="1600" dirty="0" smtClean="0">
                <a:solidFill>
                  <a:schemeClr val="tx1"/>
                </a:solidFill>
              </a:rPr>
              <a:t>»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95875"/>
            <a:ext cx="18415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7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Физические;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Сексуализированное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поведение;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Признаки посттравматического стрессового расстройства (ПТСР) в ситуации сексуального насилия (появление симптомов ПТСР после травмы, от нескольких недель до нескольких месяцев);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Признаки совершения насилия над ребенком в киберпространстве («откровенные» фотографии или видео с самим собой или другими детьми, а также иные материалы откровенного содержания; меняется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самопрезентация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ребенка в профилях в социальных сетях, например, начал размещать депрессивные или суицидальные фото, статусы или музыку, что не было свойственно ребенку ранее; у ребенка появляются новые друзья в социальных сетях, с которыми нет общих друзей).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4400" dirty="0" smtClean="0">
                <a:solidFill>
                  <a:srgbClr val="00B0F0"/>
                </a:solidFill>
                <a:effectLst/>
              </a:rPr>
              <a:t>Признаки сексуального насилия: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1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Происходят побеги, отсутствие ребенка дома по нескольку дней или даже недель;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Отмечаются длительные пропуски (месяцы) или непосещение учреждения образования;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Ребенка подвозят на машине или высаживают около учреждения образования неизвестные люди;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ребенка появляются дорогие подарки или большие суммы денег;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rgbClr val="00B0F0"/>
                </a:solidFill>
                <a:effectLst/>
              </a:rPr>
              <a:t>Косвенные признаки, свидетельствующие о том, что ребенок может быть вовлечен в сексуальную эксплуатацию: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63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Низкие показатели мотивации учебной деятельности;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Высокие показатели школьной тревожности;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Изолированность учащихся в коллективе;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Неблагоприятный психологический климат в учебном коллективе, что может потребовать более глубокой диагностики учащегося, имея в виду, что за вышеперечисленными показателями может стоять в том числе и сексуальное насилие.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B0F0"/>
                </a:solidFill>
                <a:effectLst/>
              </a:rPr>
              <a:t>Показатели на которые стоит обратить внимание: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8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ЧАСТЬ 1: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исследование социально-психологического состояния подростков. Сплошное анонимное анкетирование подростков 11-17 лет проводится в социальных (приюты, интернаты, спецшколы) и образовательных учреждениях (школы).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1. «Анкета оценки социально-психологического состояния подростков»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И.М.Никольская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И.В.Добрякова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ЧАСТЬ 2: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Выявление индикаторов  опыта пережитого насилия.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1. «Анкета оценки социально-психологического состояния подростков»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И.М.Никольская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И.В.Добрякова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2. «Шкала личностной тревожности»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А.М.Прихожан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3. «Методика диагностики представлений ребенка о насилии незаконченные предложения»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Е.Н.Волкова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4. «Детская шкала для диагностики тяжести реакций на травматический стресс»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Р.Пинос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АА.Стенберг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5. Проективная методика по выбору исследователя («Дом, дерево, человек», «Автопортрет», «Кинетический рисунок семьи», «Кинетический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ричунок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класса/группы», «Несуществующее животное», тест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Вартега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тест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Люшера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00B0F0"/>
                </a:solidFill>
                <a:effectLst/>
              </a:rPr>
              <a:t>Методология психологического исследования, позволяющая выявить группы риска детей, переживших опыт насилия, а также наиболее уязвимых в отношении различных форм насилия: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267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/>
          </a:bodyPr>
          <a:lstStyle/>
          <a:p>
            <a:pPr lvl="0" algn="just">
              <a:buClr>
                <a:srgbClr val="2DA2BF"/>
              </a:buClr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3: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клинических случаев.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1. Карта наблюдений для выявления внешних физических и поведенческих проявлений, характерных для ребенка, пережившего ситуацию насилия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Е.Н.Волкова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2. «Методика диагностики представлений ребенка о насилии незаконченные предложения»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Е.Н.Волкова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3. «Адаптированная методика интервью для диагностики насилия»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Е.Н.Волкова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4. «Шкала личностной тревожности»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А.М.Прихожан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5. «Детская шкала для диагностики тяжести  реакций на травматический стресс»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Р.Пинос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АА.Стенберг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lvl="0" indent="0" algn="just">
              <a:buClr>
                <a:srgbClr val="2DA2BF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6. «Метод серийных рисунков и рассказов»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И.М.Никольская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00B0F0"/>
                </a:solidFill>
                <a:effectLst/>
              </a:rPr>
              <a:t>Методология психологического исследования, позволяющая выявить группы риска детей, переживших опыт насилия, а также наиболее уязвимых в отношении различных форм насилия: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952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«Тест мотивационной готовности к школьному обучению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«Тест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скрининговой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оценки школьной мотивации»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Н.Г.Лусканова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«Домик»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Н.И.Гуткина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«Цветовой тест эмоциональных состояний» (модификация «Цветового теста отношений»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А.О.Прохорова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«Методика диагностики минимальных мозговых дисфункций»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Р.Тулуз-Пьерон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«Цветные прогрессивные матрицы» (модификация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Т.В.Розановой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«Тест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скрининговой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оценки школьной мотивации»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Н.Г.Лусканова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«Методика для определения уровня умственного развития детей 7-9 лет»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Э.Ф.Замбицявичене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 «Проективные матрицы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Равена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Социометрия;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00B0F0"/>
                </a:solidFill>
                <a:effectLst/>
              </a:rPr>
              <a:t>Методики для 1-4 классов: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7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«Тест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скрининговой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оценки школьной мотивации»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Н.Г.Лусканова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«Методика оценки школьной тревожности»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Ф.Филипс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«Шкала личностной тревожности»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А.М.Прихожан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«Социометрия»;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«Оценка отношений подростка с классом»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Л.А.Головей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Е.Ф.Рыбалко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  <a:effectLst/>
              </a:rPr>
              <a:t>Методики для 5-6 класса: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7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«Школьный тест умственного развития» (ШТУР);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«Тест структуры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Амтхауэра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(ТСИ);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«Карта интересов»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А.Е.Голомшток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«Дифференциально-диагностический опросник»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Е.А.Климов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«Опросник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К.Леонгарда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Х.Шмишек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Патохарактерологический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диагностический опросник»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А.Е.Личко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«Темперамент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социотипы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Г.Хейманс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«Определение психологического климата группы»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А.Н.Лутошкин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«Ценностно-ориентированное единство группы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В.С.Ивашкин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В.В.Онуфриев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B0F0"/>
                </a:solidFill>
                <a:effectLst/>
              </a:rPr>
              <a:t>Методики для 7-9 классов: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8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«Тест структуры интеллекта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Амтхауэра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 (ТСИ);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«Школьный тест умственного развития» (ШТУР);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«Дифференциально-диагностический опросник»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Е.А.Климов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«Карта интересов»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А.Е.Голомшток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«Коммуникативные и организаторские склонности»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В.В.Синявский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В.А.Федорошин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«Интеллектуальная лабильность»; «Методика исследования социального интеллекта»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Ф.Гилфорд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Г.Салливен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адаптация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Е.Михайловой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«Профиль мышления»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Дж.Брунер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«Ведущий способ группировки»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А.П.Лобанов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«Мотивация успеха и боязнь неудач»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А.А.Реан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B0F0"/>
                </a:solidFill>
                <a:effectLst/>
              </a:rPr>
              <a:t>Методики для 10-11 классов: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82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Государственное учреждение образования «Гродненский районный социально-педагогический центр»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996952"/>
            <a:ext cx="2592287" cy="213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	Половое </a:t>
            </a:r>
            <a:r>
              <a:rPr lang="ru-RU" dirty="0"/>
              <a:t>развитие и </a:t>
            </a:r>
            <a:r>
              <a:rPr lang="ru-RU" dirty="0" err="1"/>
              <a:t>психосексуальное</a:t>
            </a:r>
            <a:r>
              <a:rPr lang="ru-RU" dirty="0"/>
              <a:t> развитие не являются синонимами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 </a:t>
            </a:r>
            <a:r>
              <a:rPr lang="ru-RU" b="1" dirty="0"/>
              <a:t>Половое развитие</a:t>
            </a:r>
            <a:r>
              <a:rPr lang="ru-RU" b="1" i="1" dirty="0"/>
              <a:t> </a:t>
            </a:r>
            <a:r>
              <a:rPr lang="ru-RU" dirty="0"/>
              <a:t>– это формирование вторичных половых  признаков, развитие репродуктивных органов, формирование способности к деторождению. Оно запрограммировано генетически и происходит без нашего участия. </a:t>
            </a:r>
            <a:endParaRPr lang="ru-RU" dirty="0" smtClean="0"/>
          </a:p>
          <a:p>
            <a:pPr algn="just"/>
            <a:r>
              <a:rPr lang="ru-RU" dirty="0"/>
              <a:t> </a:t>
            </a:r>
            <a:r>
              <a:rPr lang="ru-RU" b="1" dirty="0" err="1"/>
              <a:t>Психосексуальное</a:t>
            </a:r>
            <a:r>
              <a:rPr lang="ru-RU" b="1" dirty="0"/>
              <a:t> </a:t>
            </a:r>
            <a:r>
              <a:rPr lang="ru-RU" b="1" dirty="0" smtClean="0"/>
              <a:t>развитие </a:t>
            </a:r>
            <a:r>
              <a:rPr lang="ru-RU" dirty="0" smtClean="0"/>
              <a:t>– </a:t>
            </a:r>
            <a:r>
              <a:rPr lang="ru-RU" dirty="0"/>
              <a:t>это формирование полового самосознания (ощущение себя представителем определенного пола), направленности сексуального влечения и сексуального поведения в результате совместных усилий природы и воспитания.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just"/>
            <a:r>
              <a:rPr lang="ru-RU" sz="4000" dirty="0" smtClean="0">
                <a:solidFill>
                  <a:srgbClr val="00B0F0"/>
                </a:solidFill>
                <a:effectLst/>
              </a:rPr>
              <a:t>1. </a:t>
            </a:r>
            <a:r>
              <a:rPr lang="ru-RU" sz="4000" dirty="0" err="1" smtClean="0">
                <a:solidFill>
                  <a:srgbClr val="00B0F0"/>
                </a:solidFill>
                <a:effectLst/>
              </a:rPr>
              <a:t>Психосексуальное</a:t>
            </a:r>
            <a:r>
              <a:rPr lang="ru-RU" sz="4000" dirty="0" smtClean="0">
                <a:solidFill>
                  <a:srgbClr val="00B0F0"/>
                </a:solidFill>
                <a:effectLst/>
              </a:rPr>
              <a:t> </a:t>
            </a:r>
            <a:r>
              <a:rPr lang="ru-RU" sz="4000" dirty="0" smtClean="0">
                <a:solidFill>
                  <a:srgbClr val="00B0F0"/>
                </a:solidFill>
                <a:effectLst/>
              </a:rPr>
              <a:t>развитие детей и подростков:</a:t>
            </a:r>
            <a:endParaRPr lang="ru-RU" sz="40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05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 начала жизни до трех лет: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психосексуальное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развитие ребенка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начинается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отнюдь не в подростковом возрасте. Этот процесс зарождается еще во внутриутробном периоде, когда определяется пол ребенка и формируются половые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органы. После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рождения,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психосексуальное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развитие младенца продолжается в тесном взаимодействии с родителями, поведение и отношение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которых,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сильно влияет на становление его личности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 года до трех лет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этот период ребенок постепенно осознает свою половую принадлежность. Он начинает понимать, кто он – мальчик или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девочка. Ребенок трех лет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уже не только понимает свою гендерную принадлежность, но и принимает ее как единственно правильную. Мальчик начинает стремиться быть «как папа», девочка – «как мама». Именно с этого возраста уже важно, чтобы с ребенком проводил время и потихоньку включал в какую-то помощь родитель одного с ним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пола. Кроме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того,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ребенка начинают интересовать его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половые органы, он начинает изучать их: рассматривать,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трогать. О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завершенности этой стадии сигнализирует четкое определение ребенком себя к тому или иному полу. На вопрос о том, кто он, ребенок отвечает: «я - мальчик» или «я - девочка».</a:t>
            </a: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ahoma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ahoma"/>
            </a:endParaRPr>
          </a:p>
          <a:p>
            <a:pPr algn="just"/>
            <a:endParaRPr lang="ru-RU" sz="25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B0F0"/>
                </a:solidFill>
                <a:effectLst/>
              </a:rPr>
              <a:t>Этапы </a:t>
            </a:r>
            <a:r>
              <a:rPr lang="ru-RU" sz="3600" dirty="0" err="1" smtClean="0">
                <a:solidFill>
                  <a:srgbClr val="00B0F0"/>
                </a:solidFill>
                <a:effectLst/>
              </a:rPr>
              <a:t>психосексуального</a:t>
            </a:r>
            <a:r>
              <a:rPr lang="ru-RU" sz="3600" dirty="0" smtClean="0">
                <a:solidFill>
                  <a:srgbClr val="00B0F0"/>
                </a:solidFill>
                <a:effectLst/>
              </a:rPr>
              <a:t> развития у детей и подростков: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971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Период с 3 до 5-7 лет: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примерно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трех лет ребенок начинает активно интересоваться, как устроено его тело и тела его друзей. Он может задавать вопросы, почему же половые органы мальчиков и девочек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разные.  Удовлетворить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свое любопытство насчет строения тела, дети могут и сами, играя в игры, которые позволяют сделать это беспрепятственно. Например, в «доктора», когда на «приеме» нужно раздеваться.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Период с 7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 12 лет (формирование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полоролевого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поведения): 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альчики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все больше идентифицируют себя с мальчиками, девочки – с девочками.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Закреплению этих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ролей способствуют игры и каждодневный быт семьи. Мальчики усваивают модель поведения мужчины благодаря отцу, девочки – модель женщины благодаря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матери. Дети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на этом этапе могут стать более стыдливыми, осознавая, что они нравятся противоположному полу.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уже обращают внимание на свою внешность, беспокоясь о том, насколько она соответствует эталонам, принятым в кругу их сверстников.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600" dirty="0">
                <a:solidFill>
                  <a:srgbClr val="00B0F0"/>
                </a:solidFill>
                <a:effectLst/>
              </a:rPr>
              <a:t>Этапы </a:t>
            </a:r>
            <a:r>
              <a:rPr lang="ru-RU" sz="3600" dirty="0" err="1">
                <a:solidFill>
                  <a:srgbClr val="00B0F0"/>
                </a:solidFill>
                <a:effectLst/>
              </a:rPr>
              <a:t>психосексуального</a:t>
            </a:r>
            <a:r>
              <a:rPr lang="ru-RU" sz="3600" dirty="0">
                <a:solidFill>
                  <a:srgbClr val="00B0F0"/>
                </a:solidFill>
                <a:effectLst/>
              </a:rPr>
              <a:t> развития у детей и подростков: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2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Начиная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младшего подросткового возраста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психосексуальное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развитие ребенка проходит три этапа: становление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платонического, эротического и сексуального либидо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Платоническое либидо (от 12 до 14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лет):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этой стадии у подростка появляется объект страсти: «возлюбленная девушка» или «любимый парень». Но отношений как таковых еще нет. Подростки в большинстве случаев только мечтают о своих избранниках. В фантазиях они вместе делают уроки, гуляют, сидят за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партой. То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есть, в основном такие фантазии направленны на совместное времяпровождение, в ходе которого подростки могли бы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общаться. Платоническое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либидо в норме должно иметь и вторую фазу – реализацию фантазии – ухаживание, приглашение на первые свидания, реальное общение, дружбу.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этой стадии еще нет желания иметь физический контакт. А эротические фантазии если и возникают, то в большинстве случаев остаются только в мыслях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подростков. </a:t>
            </a:r>
          </a:p>
          <a:p>
            <a:pPr algn="just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Эротическая стадия либидо (от 14 лет):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интерес к интимной стороне отношений между мужчиной и женщиной означает, что подросток из платонической стадии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психосексуального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развития переходит в эротическую. В фантазиях о любимом человеке уже появляется эротический компонент – в мечтах влюбленные обнимаются, целуются. Кроме того, подросткам становится интересно реализовать свои фантазии. У них появляется стремление к нежности и ласкам – нежным словам и прикосновениям, но без полового акта. Важно понимать, что эротическая стадия сексуального развития – также очень важный этап взросления. На этом этапе формируется отношение к своему телу, внешности. А опыт взаимных ласк помогает психологически подготовиться при переходе к половой близости.</a:t>
            </a:r>
          </a:p>
          <a:p>
            <a:pPr algn="just"/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rgbClr val="00B0F0"/>
                </a:solidFill>
                <a:effectLst/>
              </a:rPr>
              <a:t>Этапы </a:t>
            </a:r>
            <a:r>
              <a:rPr lang="ru-RU" sz="3200" dirty="0" err="1" smtClean="0">
                <a:solidFill>
                  <a:srgbClr val="00B0F0"/>
                </a:solidFill>
                <a:effectLst/>
              </a:rPr>
              <a:t>психосексуального</a:t>
            </a:r>
            <a:r>
              <a:rPr lang="ru-RU" sz="3200" dirty="0" smtClean="0">
                <a:solidFill>
                  <a:srgbClr val="00B0F0"/>
                </a:solidFill>
                <a:effectLst/>
              </a:rPr>
              <a:t> развития у детей и подростков: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03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Начальная стадия сексуального либидо (от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16 лет):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ачало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половой жизни – сигнализирует о вхождении в сексуальную стадию развития. У мальчиков она характеризуется повышенной половой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возбудимостью, у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девушек наступление сексуальной стадии характеризуется, прежде всего, психологической готовностью к близости и наличием сексуального влечения.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важно помнить, что первый сексуальный опыт играет огромную роль для человека. Если у девушки он произойдет в результате психологического или физического принуждения, это может сказаться на всей последующей сексуальной жизни. В частности, вылиться в такие проблемы, как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аноргазмия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или даже фригидность. У юношей насмешки по поводу его интимных способностей могут привести к проблемам с эрекцией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Становление сексуальности (16-26 лет):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после бурного подросткового периода сексуальная энергия юношей и девушек начинает приходить в норму. Пройдя через новизну ощущений, они стараются понять, что нравится именно им. В юношах эмоциональное развитие «догоняет» физическое и отношения, основанные только на сексе, начинают отходить на задний план. У девушек уже могут пробуждаться родительские инстинкты и потребность в создании семьи.</a:t>
            </a:r>
          </a:p>
          <a:p>
            <a:pPr marL="109728" indent="0" algn="just"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>
                <a:solidFill>
                  <a:srgbClr val="00B0F0"/>
                </a:solidFill>
                <a:effectLst/>
              </a:rPr>
              <a:t>Этапы </a:t>
            </a:r>
            <a:r>
              <a:rPr lang="ru-RU" sz="3200" dirty="0" err="1">
                <a:solidFill>
                  <a:srgbClr val="00B0F0"/>
                </a:solidFill>
                <a:effectLst/>
              </a:rPr>
              <a:t>психосексуального</a:t>
            </a:r>
            <a:r>
              <a:rPr lang="ru-RU" sz="3200" dirty="0">
                <a:solidFill>
                  <a:srgbClr val="00B0F0"/>
                </a:solidFill>
                <a:effectLst/>
              </a:rPr>
              <a:t> развития у детей и подростков: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	Насилие (ВОЗ)–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это преднамеренное применение физической силы или власти, действительное или в виде угрозы, направленное против себя, против иного лица, против группы лиц.</a:t>
            </a:r>
          </a:p>
          <a:p>
            <a:pPr marL="109728" indent="0" algn="just">
              <a:buNone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Виды насилия:</a:t>
            </a:r>
          </a:p>
          <a:p>
            <a:pPr marL="452628" indent="-342900" algn="just">
              <a:buAutoNum type="arabicParenR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Физическое.</a:t>
            </a:r>
          </a:p>
          <a:p>
            <a:pPr marL="452628" indent="-342900" algn="just">
              <a:buAutoNum type="arabicParenR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Психическое (психологическое).</a:t>
            </a:r>
          </a:p>
          <a:p>
            <a:pPr marL="452628" indent="-342900" algn="just">
              <a:buAutoNum type="arabicParenR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Сексуальное.</a:t>
            </a:r>
          </a:p>
          <a:p>
            <a:pPr marL="452628" indent="-342900" algn="just">
              <a:buAutoNum type="arabicParenR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Пренебрежение и отсутствие заботы.</a:t>
            </a:r>
          </a:p>
          <a:p>
            <a:pPr marL="452628" indent="-342900" algn="just">
              <a:buAutoNum type="arabicParenR"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Сексуальное насилие -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насильственные действия, при которых человека силой, угрозой или обманом принуждают вопреки его желанию к какой-либо форме сексуальных отношений.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rgbClr val="00B0F0"/>
                </a:solidFill>
                <a:effectLst/>
              </a:rPr>
              <a:t>2. Методики </a:t>
            </a:r>
            <a:r>
              <a:rPr lang="ru-RU" sz="3200" dirty="0" smtClean="0">
                <a:solidFill>
                  <a:srgbClr val="00B0F0"/>
                </a:solidFill>
                <a:effectLst/>
              </a:rPr>
              <a:t>выявления насилия над детьми: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половой акт с ребенком, совершенный вагинальным, анальным или оральным способами;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ануальный, оральный, генитальный или любой другой телесный контакт с половыми органами ребенка, а также ласки его эрогенных зон;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садистские или мазохистские действия сексуального характера;  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ексуальная эксплуатация ребенка для порнографических целей;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астурбация (со стороны ребенка или взрослого);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емонстрация эротических и порнографических материалов с целью сексуальной стимуляции ребенка;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емонстрация обнаженных гениталий ребенку (эксгибиционизм);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подглядывание за ребенком во время совершения им интимных процедур (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вуайеризм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), а также принуждение ребенка к раздеванию с целью получения насильником сексуального удовлетворения;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овершение полового акта в присутствии ребенка;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склонение ребенка к наблюдению сексуального насилия (сексуальных злоупотреблений) или иных действий </a:t>
            </a:r>
            <a:r>
              <a:rPr lang="ru-RU" sz="1700" smtClean="0">
                <a:latin typeface="Times New Roman" pitchFamily="18" charset="0"/>
                <a:cs typeface="Times New Roman" pitchFamily="18" charset="0"/>
              </a:rPr>
              <a:t>сексуального характера;  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rgbClr val="00B0F0"/>
                </a:solidFill>
                <a:effectLst/>
              </a:rPr>
              <a:t>К сексуальному насилию над детьми относят: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7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Внутрисемейное;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Внесемейное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Институциональное – сексуальные посягательства со стороны сотрудников организаций, работающих с детьми, и где дети находятся вместе круглосуточно  (детская больница, школа-интернат, детский дом, лагерь и пр.), и со стороны других детей в организации;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сети интернет – любая из форм сексуального насилия над детьми, имеющая связь с интернетом (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секстинг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переписка сексуального характера, обмен текстовыми сообщениями, фото и видеоматериалами, содержащими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сексуално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окрашенную информацию;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кибергруминг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создание доверительных отношений с ребенком с использованием сети интернет для его дальнейшей сексуальной эксплуатации и злоупотребления;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онлайн-трансляция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сексуального насилия над детьми – совершение насилия в прямом эфире).</a:t>
            </a: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B0F0"/>
                </a:solidFill>
                <a:effectLst/>
              </a:rPr>
              <a:t>По месту совершения сексуальное насилие подразделяется на: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483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503</TotalTime>
  <Words>1527</Words>
  <Application>Microsoft Office PowerPoint</Application>
  <PresentationFormat>Экран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Этапы психосексуального развития у детей и подростков. Методики выявления насилия над детьми.</vt:lpstr>
      <vt:lpstr>1. Психосексуальное развитие детей и подростков:</vt:lpstr>
      <vt:lpstr>Этапы психосексуального развития у детей и подростков:</vt:lpstr>
      <vt:lpstr>Этапы психосексуального развития у детей и подростков:</vt:lpstr>
      <vt:lpstr>Этапы психосексуального развития у детей и подростков:</vt:lpstr>
      <vt:lpstr>Этапы психосексуального развития у детей и подростков:</vt:lpstr>
      <vt:lpstr>2. Методики выявления насилия над детьми:</vt:lpstr>
      <vt:lpstr>К сексуальному насилию над детьми относят:</vt:lpstr>
      <vt:lpstr>По месту совершения сексуальное насилие подразделяется на:</vt:lpstr>
      <vt:lpstr>Признаки сексуального насилия:</vt:lpstr>
      <vt:lpstr>Косвенные признаки, свидетельствующие о том, что ребенок может быть вовлечен в сексуальную эксплуатацию:</vt:lpstr>
      <vt:lpstr>Показатели на которые стоит обратить внимание:</vt:lpstr>
      <vt:lpstr>Методология психологического исследования, позволяющая выявить группы риска детей, переживших опыт насилия, а также наиболее уязвимых в отношении различных форм насилия:</vt:lpstr>
      <vt:lpstr>Методология психологического исследования, позволяющая выявить группы риска детей, переживших опыт насилия, а также наиболее уязвимых в отношении различных форм насилия:</vt:lpstr>
      <vt:lpstr>Методики для 1-4 классов:</vt:lpstr>
      <vt:lpstr>Методики для 5-6 класса:</vt:lpstr>
      <vt:lpstr>Методики для 7-9 классов:</vt:lpstr>
      <vt:lpstr>Методики для 10-11 классов:</vt:lpstr>
      <vt:lpstr>Государственное учреждение образования «Гродненский районный социально-педагогический центр»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психосексуального развития у детей и подростков. Методики выявлеия</dc:title>
  <dc:creator>Kim</dc:creator>
  <cp:lastModifiedBy>Kim</cp:lastModifiedBy>
  <cp:revision>30</cp:revision>
  <dcterms:created xsi:type="dcterms:W3CDTF">2023-05-03T10:17:52Z</dcterms:created>
  <dcterms:modified xsi:type="dcterms:W3CDTF">2023-05-04T11:38:11Z</dcterms:modified>
</cp:coreProperties>
</file>