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4632" cy="136815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Государственное учреждение образования «Гродненский районный социально-педагогический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центр»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40760" cy="216024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Практикум «Как помочь ребенку пережить насилие: первая психологическая помощь»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184023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Дать ребенку возможность говорить о своем отношении к насильнику (агрессору);</a:t>
            </a:r>
          </a:p>
          <a:p>
            <a:pPr algn="just"/>
            <a:r>
              <a:rPr lang="ru-RU" dirty="0" smtClean="0"/>
              <a:t>Обсудить с ребенком проблемы нарушения доверия к другим людям;</a:t>
            </a:r>
          </a:p>
          <a:p>
            <a:pPr algn="just"/>
            <a:r>
              <a:rPr lang="ru-RU" dirty="0" smtClean="0"/>
              <a:t>Помочь ребенку понять, каким людям можно доверять, а каким – нет.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Цели 3-го и 4-го занятий: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Дать ребенку общее представление о том виде насилия которое с ним произошло (например если сексуальное насилие, то дать общее представление о любви и сексуальных отношениях);</a:t>
            </a:r>
          </a:p>
          <a:p>
            <a:pPr algn="just"/>
            <a:r>
              <a:rPr lang="ru-RU" dirty="0" smtClean="0"/>
              <a:t>Дать ребенку понять разницу между нормой и насилием (разница между сексуальными отношениями по взаимному согласию и сексуальному насилию);</a:t>
            </a:r>
          </a:p>
          <a:p>
            <a:pPr algn="just"/>
            <a:r>
              <a:rPr lang="ru-RU" dirty="0" smtClean="0"/>
              <a:t>Помочь ребенку понять, почему некоторые люди способны совершать насилие по отношению к детям.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Цели 5-го и 6-го занятий: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Помочь ребенку понять, что определенные вещи могут напоминать ему о пережитом насилии и вызывать чувство страха.</a:t>
            </a:r>
          </a:p>
          <a:p>
            <a:pPr algn="just"/>
            <a:r>
              <a:rPr lang="ru-RU" dirty="0" smtClean="0"/>
              <a:t>Научить ребенка преодолевать негативные чувства, вызываемые этими воспоминаниями.</a:t>
            </a:r>
          </a:p>
          <a:p>
            <a:pPr algn="just"/>
            <a:r>
              <a:rPr lang="ru-RU" dirty="0" smtClean="0"/>
              <a:t>Объяснить ребенку, как он может противостоять насилию.</a:t>
            </a:r>
          </a:p>
          <a:p>
            <a:pPr algn="just"/>
            <a:r>
              <a:rPr lang="ru-RU" dirty="0" smtClean="0"/>
              <a:t>Помочь ребенку не чувствовать себя одиноким в своем горе.</a:t>
            </a:r>
          </a:p>
          <a:p>
            <a:pPr algn="just"/>
            <a:r>
              <a:rPr lang="ru-RU" dirty="0" smtClean="0"/>
              <a:t>Показать ребенку, что в его личностном развитии возможен прогресс.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Цели 7-го и 8-го занятий: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Любая отвлеченная деятельность, помогающая ребенку проявить себя, а специалисту – поддержать его и похвалить.</a:t>
            </a:r>
          </a:p>
          <a:p>
            <a:pPr algn="just"/>
            <a:r>
              <a:rPr lang="ru-RU" dirty="0" smtClean="0"/>
              <a:t>Вопросы, позволяющие специалисту больше узнать о его интересах, увлечениях и личных качествах.</a:t>
            </a:r>
          </a:p>
          <a:p>
            <a:pPr algn="just"/>
            <a:r>
              <a:rPr lang="ru-RU" dirty="0" smtClean="0"/>
              <a:t>Всестороннее обсуждение истории, связанной с насилием и личностью насильника (агрессора).</a:t>
            </a:r>
          </a:p>
          <a:p>
            <a:pPr algn="just"/>
            <a:r>
              <a:rPr lang="ru-RU" dirty="0" smtClean="0"/>
              <a:t>Психологические тесты, позволяющие установить, как ребенок представляет картину совершенного насилия, насколько сильно он испытывает чувство вины, какие негативные чувства его терзают.</a:t>
            </a:r>
          </a:p>
          <a:p>
            <a:pPr algn="just"/>
            <a:r>
              <a:rPr lang="ru-RU" dirty="0" smtClean="0"/>
              <a:t>Обсуждение с ребенком результатов тестирования.</a:t>
            </a:r>
          </a:p>
          <a:p>
            <a:pPr algn="just"/>
            <a:r>
              <a:rPr lang="ru-RU" dirty="0" smtClean="0"/>
              <a:t>Подбор и применение необходимых методик для избавления ребенка от негативных мыслей, чувств и преследующих его страхов.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Методы, используемые во время занятий: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Пассивное слушание (тишина): мощное невербальное средство, позволяющее ребенку почувствовать внимание к его личности и проблемам;</a:t>
            </a:r>
          </a:p>
          <a:p>
            <a:pPr algn="just"/>
            <a:r>
              <a:rPr lang="ru-RU" dirty="0" smtClean="0"/>
              <a:t>Реакция подтверждения, признания услышанного: осуществляется с помощью вербальных реплик и невербальных приемов (кивание головой, наклон вперед, улыбка, </a:t>
            </a:r>
            <a:r>
              <a:rPr lang="ru-RU" dirty="0" err="1" smtClean="0"/>
              <a:t>нахмуривание</a:t>
            </a:r>
            <a:r>
              <a:rPr lang="ru-RU" dirty="0" smtClean="0"/>
              <a:t> бровей и др.);</a:t>
            </a:r>
          </a:p>
          <a:p>
            <a:pPr algn="just"/>
            <a:r>
              <a:rPr lang="ru-RU" dirty="0" smtClean="0"/>
              <a:t>«Открывание дверей»: специальные вопросы или замечания, позволяющие ребенку быть более открытым, поощряющие его высказывания;</a:t>
            </a:r>
          </a:p>
          <a:p>
            <a:pPr algn="just"/>
            <a:r>
              <a:rPr lang="ru-RU" dirty="0" smtClean="0"/>
              <a:t>Активное слушание: с помощью перефразирования услышанного педагог-психолог уточняет свои гипотезы и декодирует информацию ребенка;</a:t>
            </a:r>
          </a:p>
          <a:p>
            <a:pPr algn="just"/>
            <a:r>
              <a:rPr lang="ru-RU" dirty="0" smtClean="0"/>
              <a:t>«Отражение чувств»: метод передачи сопереживания и понимания, при его использовании педагог-психолог становится своеобразным зеркалом чувств ребенка, помогает ему их осознать и вербализировать, тем самым он содействует их эмоциональному </a:t>
            </a:r>
            <a:r>
              <a:rPr lang="ru-RU" dirty="0" err="1" smtClean="0"/>
              <a:t>отреагированию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Основным методом психологического консультирования является интервью: 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Обучение сублимации: выражение чувств в безопасной, социально-приемлемой и потенциально-творческой форме;</a:t>
            </a:r>
          </a:p>
          <a:p>
            <a:pPr algn="just"/>
            <a:r>
              <a:rPr lang="ru-RU" dirty="0" smtClean="0"/>
              <a:t>Интерпретация: основа психологических методов воздействия, в результате которых ребенок получает новое видение ситуации на основе теории и личного опыта педагога-психолога. Человек открывает для себя альтернативное видение реальности, отличающееся от картины, которую он сам себе представлял;</a:t>
            </a:r>
          </a:p>
          <a:p>
            <a:pPr algn="just"/>
            <a:r>
              <a:rPr lang="ru-RU" dirty="0" smtClean="0"/>
              <a:t>Самораскрытие: педагог-психолог делится личным опытом и переживаниями, показывает, что способен разделить нынешние чувства ребенка. Высказывания построены на «Я-предложениях»;</a:t>
            </a:r>
          </a:p>
          <a:p>
            <a:pPr algn="just"/>
            <a:r>
              <a:rPr lang="ru-RU" dirty="0" smtClean="0"/>
              <a:t>Обратная связь: педагог-психолог дает возможность ребенку понять, как (каким) его воспринимают со стороны, дает конкретные данные для позитивного или уравновешенного </a:t>
            </a:r>
            <a:r>
              <a:rPr lang="ru-RU" dirty="0" err="1" smtClean="0"/>
              <a:t>самовосприятия</a:t>
            </a:r>
            <a:r>
              <a:rPr lang="ru-RU" dirty="0" smtClean="0"/>
              <a:t>. Метод имеет особое значение для подростков в связи с наличием у них многочисленных проблем и комплексов, усугубляемых комплексом жертвы насилия;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3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Логическая последовательность: педагог-психолог объясняет ребенку последствия мышления и поведения:: «Если будешь…, то будет…». Метод дает возможность для рефлексии своих действий и переживаний, способствует развитию рефлексивного поведения и принятия самостоятельных решений;</a:t>
            </a:r>
          </a:p>
          <a:p>
            <a:r>
              <a:rPr lang="ru-RU" dirty="0" smtClean="0"/>
              <a:t>Пересказ: повторение сущности ситуации ребенка и его мыслей психологом, которое активизирует обсуждение проблемы и улучшает ее понимание обеими сторонами;</a:t>
            </a:r>
          </a:p>
          <a:p>
            <a:r>
              <a:rPr lang="ru-RU" dirty="0" smtClean="0"/>
              <a:t>Резюме: используется в конце консультативной беседы для суммирования суждений клиента и выводов психолога. Метод способствует прояснению результатов беседы.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Формы реагирования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консультанта (педагог-психолога)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на информацию о насилии при целенаправленном раскрытии факта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532" y="0"/>
            <a:ext cx="8856663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2" y="4005064"/>
            <a:ext cx="65151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1100" smtClean="0">
                <a:solidFill>
                  <a:srgbClr val="001132"/>
                </a:solidFill>
              </a:rPr>
              <a:t>	</a:t>
            </a:r>
            <a:endParaRPr lang="ru-RU" altLang="ru-RU" smtClean="0"/>
          </a:p>
          <a:p>
            <a:endParaRPr lang="ru-RU" alt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82686"/>
              </p:ext>
            </p:extLst>
          </p:nvPr>
        </p:nvGraphicFramePr>
        <p:xfrm>
          <a:off x="212383" y="2492896"/>
          <a:ext cx="8640960" cy="22514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4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7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9662">
                  <a:extLst>
                    <a:ext uri="{9D8B030D-6E8A-4147-A177-3AD203B41FA5}">
                      <a16:colId xmlns="" xmlns:a16="http://schemas.microsoft.com/office/drawing/2014/main" val="3017940100"/>
                    </a:ext>
                  </a:extLst>
                </a:gridCol>
              </a:tblGrid>
              <a:tr h="434281"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ФРАЗА РЕБЕНКА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Неподходящая</a:t>
                      </a:r>
                      <a:r>
                        <a:rPr lang="ru-RU" sz="1800" baseline="0" dirty="0" smtClean="0">
                          <a:effectLst/>
                        </a:rPr>
                        <a:t> реакция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Подходящая реакция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0490"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Мама вчера рассердилась на меня и била меня щеткой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 что?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Что ты натворил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(а), если даже мама была рассержена?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 не думаю, что мама хотела сделать тебе больно.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 понимаю тебя…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«Мама вчера рассердилась на меня и била меня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щеткой»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Times New Roman" panose="02020603050405020304" pitchFamily="18" charset="0"/>
              </a:rPr>
              <a:t>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Times New Roman" panose="02020603050405020304" pitchFamily="18" charset="0"/>
              </a:rPr>
              <a:t>говоришь, что мама вчера била тебя…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Times New Roman" panose="02020603050405020304" pitchFamily="18" charset="0"/>
              </a:rPr>
              <a:t>Расскажи, пожалуйста, что вчера произошло?</a:t>
            </a:r>
          </a:p>
          <a:p>
            <a:endParaRPr lang="ru-RU" dirty="0">
              <a:latin typeface="Candar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Формы реагирования консультанта (педагог-психолога) на информацию о насилии при целенаправленном раскрытии факта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743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73E87">
                    <a:lumMod val="50000"/>
                  </a:srgbClr>
                </a:solidFill>
              </a:rPr>
              <a:t>Формы реагирования консультанта (педагог-психолога) на информацию о насилии при целенаправленном раскрытии факта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43000" y="1717675"/>
            <a:ext cx="6515100" cy="3733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100" smtClean="0">
                <a:solidFill>
                  <a:srgbClr val="001132"/>
                </a:solidFill>
              </a:rPr>
              <a:t>	</a:t>
            </a:r>
            <a:endParaRPr lang="ru-RU" altLang="ru-RU" smtClean="0"/>
          </a:p>
          <a:p>
            <a:endParaRPr lang="ru-RU" alt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63012"/>
              </p:ext>
            </p:extLst>
          </p:nvPr>
        </p:nvGraphicFramePr>
        <p:xfrm>
          <a:off x="251520" y="2132856"/>
          <a:ext cx="8640960" cy="16446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51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7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2249">
                  <a:extLst>
                    <a:ext uri="{9D8B030D-6E8A-4147-A177-3AD203B41FA5}">
                      <a16:colId xmlns="" xmlns:a16="http://schemas.microsoft.com/office/drawing/2014/main" val="3017940100"/>
                    </a:ext>
                  </a:extLst>
                </a:gridCol>
              </a:tblGrid>
              <a:tr h="400204"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ФРАЗА РЕБЕНКА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Неподходящая</a:t>
                      </a:r>
                      <a:r>
                        <a:rPr lang="ru-RU" sz="1800" baseline="0" dirty="0" smtClean="0">
                          <a:effectLst/>
                        </a:rPr>
                        <a:t> реакция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Подходящая реакция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4446"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 меня вчера был плохой день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Что ты делал в этот момент?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Наверное, папа услышал, как ты ссорился с сестрой?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Почему ты называешь день плохим?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Сбор информации для подтверждения факта совершенного насилия;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Составление плана психологической беседы;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Выбор условий и места для проведения встреч с ребенком;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первичной беседы;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нескольких последующих встреч с ребенком для оказания необходимой психологической помощи.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Этапы первой психологической помощи: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«У меня вчера был плохой день»</a:t>
            </a:r>
          </a:p>
          <a:p>
            <a:endParaRPr lang="ru-RU" dirty="0"/>
          </a:p>
          <a:p>
            <a:r>
              <a:rPr lang="ru-RU" dirty="0"/>
              <a:t>Да, я вижу, что ты грустный сегодня…</a:t>
            </a:r>
          </a:p>
          <a:p>
            <a:r>
              <a:rPr lang="ru-RU" dirty="0"/>
              <a:t>Расскажи, пожалуйста, что произошло?</a:t>
            </a:r>
          </a:p>
          <a:p>
            <a:r>
              <a:rPr lang="ru-RU" dirty="0"/>
              <a:t>Что именно было плохо?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73E87">
                    <a:lumMod val="50000"/>
                  </a:srgbClr>
                </a:solidFill>
              </a:rPr>
              <a:t>Формы реагирования консультанта (педагог-психолога) на информацию о насилии при целенаправленном раскрытии факта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73E87">
                    <a:lumMod val="50000"/>
                  </a:srgbClr>
                </a:solidFill>
              </a:rPr>
              <a:t>Формы реагирования консультанта (педагог-психолога) на информацию о насилии при целенаправленном раскрытии факта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16702"/>
              </p:ext>
            </p:extLst>
          </p:nvPr>
        </p:nvGraphicFramePr>
        <p:xfrm>
          <a:off x="251520" y="2492896"/>
          <a:ext cx="8636000" cy="21844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59983"/>
                <a:gridCol w="3442474"/>
                <a:gridCol w="3033543"/>
              </a:tblGrid>
              <a:tr h="501971">
                <a:tc>
                  <a:txBody>
                    <a:bodyPr/>
                    <a:lstStyle/>
                    <a:p>
                      <a:pPr indent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Фраза /</a:t>
                      </a:r>
                      <a:r>
                        <a:rPr lang="ru-RU" sz="1200" baseline="0" dirty="0" smtClean="0">
                          <a:effectLst/>
                        </a:rPr>
                        <a:t> поведение</a:t>
                      </a:r>
                      <a:r>
                        <a:rPr lang="ru-RU" sz="1200" dirty="0" smtClean="0">
                          <a:effectLst/>
                        </a:rPr>
                        <a:t> ребенка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Неподходящая</a:t>
                      </a:r>
                      <a:r>
                        <a:rPr lang="ru-RU" sz="1200" baseline="0" dirty="0" smtClean="0">
                          <a:effectLst/>
                        </a:rPr>
                        <a:t> реакция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Подходящая реакция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29"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Меня накажут, если я не буду делать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то, что говорит мне папа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Папа бьет тебя,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если ты делаешь то, что он говорит?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Что заставляет родителей так к тебе относиться?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 думаю, что ты преувеличиваешь.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Даже если дома тебя не понимают, в школе ты всегда можешь рассчитывать на своих друзей.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73E87">
                    <a:lumMod val="50000"/>
                  </a:srgbClr>
                </a:solidFill>
              </a:rPr>
              <a:t>Формы реагирования консультанта (педагог-психолога) на информацию о насилии при целенаправленном раскрытии факта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178" y="227687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«Меня накажут, если я не буду делать то, что говорит мне папа»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Что с тобой происходит, если ты не делаешь то, что тебе говорят?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Правильно ли я поняла, что папе не нравится, когда ты его не слушаешь? Что происходит потом?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 вижу, что ты беспокоишься, когда говоришь об этом. Что именно вызывает у тебя беспокойство?</a:t>
            </a:r>
          </a:p>
        </p:txBody>
      </p:sp>
    </p:spTree>
    <p:extLst>
      <p:ext uri="{BB962C8B-B14F-4D97-AF65-F5344CB8AC3E}">
        <p14:creationId xmlns:p14="http://schemas.microsoft.com/office/powerpoint/2010/main" val="21249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Не бросайтесь обнимать пострадавшего, избегайте лишнего телесного контакта. В крайнем случае, можно взять его за руку или положить руку на плечо;</a:t>
            </a:r>
          </a:p>
          <a:p>
            <a:pPr algn="just"/>
            <a:r>
              <a:rPr lang="ru-RU" dirty="0" smtClean="0"/>
              <a:t>Не решайте за пострадавшего, что ему сейчас необходимо (он должен ощущать, что не потерял контроля над реальностью);</a:t>
            </a:r>
          </a:p>
          <a:p>
            <a:pPr algn="just"/>
            <a:r>
              <a:rPr lang="ru-RU" dirty="0" smtClean="0"/>
              <a:t>Не расспрашивайте о подробностях произошедшего, не обвиняйте;</a:t>
            </a:r>
          </a:p>
          <a:p>
            <a:pPr algn="just"/>
            <a:r>
              <a:rPr lang="ru-RU" dirty="0" smtClean="0"/>
              <a:t>Дайте почувствовать, что пострадавший может рассчитывать на вашу поддержку;</a:t>
            </a:r>
          </a:p>
          <a:p>
            <a:pPr algn="just"/>
            <a:r>
              <a:rPr lang="ru-RU" dirty="0" smtClean="0"/>
              <a:t>Если пострадавший начинает рассказ о случившемся, то не переспрашивайте о конкретных деталях, побуждайте говорить о чувствах, связанных с событием;</a:t>
            </a:r>
          </a:p>
          <a:p>
            <a:pPr algn="just"/>
            <a:r>
              <a:rPr lang="ru-RU" dirty="0" smtClean="0"/>
              <a:t>При необходимости можно сопровождать пострадавшего, например, если он идет в милицию подавать заявление и пр.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Правила оказания первой помощи жертвам насилия: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9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229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14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872208"/>
          </a:xfrm>
        </p:spPr>
        <p:txBody>
          <a:bodyPr/>
          <a:lstStyle/>
          <a:p>
            <a:r>
              <a:rPr lang="ru-RU" sz="2900" dirty="0" smtClean="0">
                <a:solidFill>
                  <a:srgbClr val="073E87">
                    <a:lumMod val="50000"/>
                  </a:srgbClr>
                </a:solidFill>
              </a:rPr>
              <a:t>Государственное </a:t>
            </a:r>
            <a:r>
              <a:rPr lang="ru-RU" sz="2900" dirty="0">
                <a:solidFill>
                  <a:srgbClr val="073E87">
                    <a:lumMod val="50000"/>
                  </a:srgbClr>
                </a:solidFill>
              </a:rPr>
              <a:t>учреждение образования «Гродненский районный социально-педагогический центр»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25" y="1971329"/>
            <a:ext cx="1840230" cy="1760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1490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«Организация работы с несовершеннолетними, пострадавшими от насилия».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3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П.4. Национального механизма содержит описание работы, которую проводят субъекты профилактики в случае, если им стало известно о факте сексуального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насилия.</a:t>
            </a:r>
          </a:p>
          <a:p>
            <a:pPr marL="0" indent="0" algn="just"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5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Национальный механизм оказания помощи несовершеннолетним, пострадавшим от сексуального насилия и </a:t>
            </a:r>
            <a:r>
              <a:rPr lang="ru-RU" altLang="ru-RU" sz="25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эксплуатации.</a:t>
            </a:r>
            <a:endParaRPr lang="ru-RU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573015"/>
            <a:ext cx="7408333" cy="2553147"/>
          </a:xfrm>
        </p:spPr>
        <p:txBody>
          <a:bodyPr>
            <a:normAutofit fontScale="92500"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Индивидуальный план защиты прав 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 законных интересов несовершеннолетнего, пострадавшего 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 насилия, разрабатывается в обязательном порядке в течение 2-х рабочих дней со дня  получения информации, включает работу с семьей, привлечение заинтересованных субъектов профилактики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90672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своевременному выявлению и информированию специалистами учреждений образования, здравоохранения, культуры, физической культуры и спорта, работающих с детьми и молодежью, по выявлению признаков сексуального насилия и эксплуатации в отношении несовершеннолетних, алгоритму действий при выявлении, порядку информирования об этом правоохранительных органов от 21.12.2020. </a:t>
            </a:r>
            <a:r>
              <a:rPr lang="ru-RU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систему, характер и особенности организации деятельности влияет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возраст ребенка;</a:t>
            </a:r>
            <a:endParaRPr lang="ru-RU" dirty="0"/>
          </a:p>
          <a:p>
            <a:pPr fontAlgn="t"/>
            <a:r>
              <a:rPr lang="ru-RU" dirty="0"/>
              <a:t>пол </a:t>
            </a:r>
            <a:r>
              <a:rPr lang="ru-RU" dirty="0" smtClean="0"/>
              <a:t>ребенка;</a:t>
            </a:r>
            <a:endParaRPr lang="ru-RU" dirty="0"/>
          </a:p>
          <a:p>
            <a:pPr fontAlgn="t"/>
            <a:r>
              <a:rPr lang="ru-RU" dirty="0"/>
              <a:t>особенности психофизического развития </a:t>
            </a:r>
            <a:r>
              <a:rPr lang="ru-RU" dirty="0" smtClean="0"/>
              <a:t>ребенка;</a:t>
            </a:r>
            <a:endParaRPr lang="ru-RU" dirty="0"/>
          </a:p>
          <a:p>
            <a:pPr fontAlgn="t"/>
            <a:r>
              <a:rPr lang="ru-RU" dirty="0"/>
              <a:t>длительность совершения фактов </a:t>
            </a:r>
            <a:r>
              <a:rPr lang="ru-RU" dirty="0" smtClean="0"/>
              <a:t>насилия;</a:t>
            </a:r>
            <a:endParaRPr lang="ru-RU" dirty="0"/>
          </a:p>
          <a:p>
            <a:pPr fontAlgn="t"/>
            <a:r>
              <a:rPr lang="ru-RU" dirty="0"/>
              <a:t>личность </a:t>
            </a:r>
            <a:r>
              <a:rPr lang="ru-RU" dirty="0" smtClean="0"/>
              <a:t>насильника (агрессора);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несовершеннолетним, пострадавшим от 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насилия (</a:t>
            </a:r>
            <a:r>
              <a:rPr lang="ru-RU" sz="2500" dirty="0" smtClean="0">
                <a:solidFill>
                  <a:srgbClr val="073E87"/>
                </a:solidFill>
                <a:latin typeface="Times New Roman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500" dirty="0" smtClean="0">
                <a:solidFill>
                  <a:srgbClr val="073E8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орядок </a:t>
            </a:r>
            <a:r>
              <a:rPr lang="ru-RU" altLang="ru-RU" sz="2500" dirty="0">
                <a:solidFill>
                  <a:srgbClr val="073E8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комплексного социально-педагогического и психологического сопровождения несовершеннолетнего, пострадавшего от </a:t>
            </a:r>
            <a:r>
              <a:rPr lang="ru-RU" altLang="ru-RU" sz="2500" dirty="0" smtClean="0">
                <a:solidFill>
                  <a:srgbClr val="073E8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насилия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9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получить ответы на следующие вопросы: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возрасте и когда имели место факты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 насилие?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совершенного насилия?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объяснение дал ребенок самому себе за произошедшие события, на кого он возлагает ответственность и вину?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характер взаимоотношений в семье?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отрицательные психологические симптомы присущи поведению ребенка и насколько они опасны в дальнейшем?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уровне развития находится ребенок и каковы его ресурсы?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типа коррекция целесообразна в данном конкретном случае? 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предпосылки существуют для получения эффективных результатов коррекции?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altLang="ru-RU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Установление первичного контакта с ребенком (обеспечение психологической безопасности ребенка):</a:t>
            </a:r>
            <a:endParaRPr lang="ru-RU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/>
          <a:lstStyle/>
          <a:p>
            <a:pPr algn="just"/>
            <a:r>
              <a:rPr lang="ru-RU" dirty="0" smtClean="0"/>
              <a:t>О подтверждении  факта насилия;</a:t>
            </a:r>
          </a:p>
          <a:p>
            <a:pPr algn="just"/>
            <a:r>
              <a:rPr lang="ru-RU" dirty="0" smtClean="0"/>
              <a:t>О характере совершенного насилия;</a:t>
            </a:r>
          </a:p>
          <a:p>
            <a:pPr algn="just"/>
            <a:r>
              <a:rPr lang="ru-RU" dirty="0" smtClean="0"/>
              <a:t>Об обстоятельствах, в которых произошло насилие;</a:t>
            </a:r>
          </a:p>
          <a:p>
            <a:pPr algn="just"/>
            <a:r>
              <a:rPr lang="ru-RU" dirty="0" smtClean="0"/>
              <a:t>О личности подозреваемого;</a:t>
            </a:r>
          </a:p>
          <a:p>
            <a:pPr algn="just"/>
            <a:r>
              <a:rPr lang="ru-RU" dirty="0" smtClean="0"/>
              <a:t>О непосредственной реакции ребенка на случившееся.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этап: сбор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информации осуществляется путем ознакомления специалиста с различными источниками, которые дают информацию: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Закрепление контакта с ребенком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(формирование чувства уверенности у ребенка в получении поддержки и поощрения в ходе совместной работы  со  специалистом);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 ребенка способности проявлять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доверие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(организация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коррекции умений и навыков ребенка, необходимых для формирования доверительных отношений с взрослыми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сверстниками);</a:t>
            </a:r>
            <a:endParaRPr lang="ru-RU" altLang="ru-RU" dirty="0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Преодоление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страхов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(организация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работы по преодолению тревоги и страхов у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ребенка);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alt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alt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ребенком:</a:t>
            </a:r>
            <a:endParaRPr lang="ru-RU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3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fontScale="92500"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Смягчение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чувства утраты и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вины (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стадией самопомощи в данной ситуации является признание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стыда).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Обучение вербальному и невербальному выражению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чувств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(важно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показать ребенку, что чувства не могут быть плохими или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хорошими); 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Обучение выражению и контролю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агрессии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(наиболее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эффективным является когнитивный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подход);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Создание оптимальных условий для рассказа о факте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насилия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(центральным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моментом является рассказ ребенка о случившемся с ним.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Важно вести разговор о том, что произошло, как поступал преступник, что делал ребенок, что говорил преступник, как реагировал на это ребенок, какие взаимоотношения были с 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преступником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893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Обучение умению видеть различия между «хорошими» и «плохими»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тайнами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(р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ебенок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скрывает свои взаимоотношения с 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насильником (агрессором),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формирует с ним «тайну» и тем самым отгораживается от близких, которые не совершали насилия. Необходимо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создать условия для рассказа о том, как «тайны» создавались и при каких условиях их необходимо было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хранить);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уверенности в себе, чувства независимости и чувства собственного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достоинства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Я-концепцией ребенка,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путем обучения  следующим умениям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избегать рискованных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ситуаций,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устанавливать границы и понимать необходимость самозащиты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будущем,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чувствовать чужие и свои границы и личное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пространство,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говорить «нет» в различных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ситуациях,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общаться (вербально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невербально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формировать дистанцию в общении и различать приемлемые и неприемлемые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прикосновения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17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6247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514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1" y="332656"/>
            <a:ext cx="755173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80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Правила безопасности: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1817"/>
            <a:ext cx="7559675" cy="59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3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888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76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8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При  составлении плана обязательно учитываются:</a:t>
            </a:r>
          </a:p>
          <a:p>
            <a:pPr algn="just"/>
            <a:r>
              <a:rPr lang="ru-RU" dirty="0" smtClean="0"/>
              <a:t>Наиболее важные вопросы, требующие уточнения;</a:t>
            </a:r>
          </a:p>
          <a:p>
            <a:pPr algn="just"/>
            <a:r>
              <a:rPr lang="ru-RU" dirty="0" smtClean="0"/>
              <a:t>Уровень развития ребенка для правильной формулировки вопросов;</a:t>
            </a:r>
          </a:p>
          <a:p>
            <a:pPr algn="just"/>
            <a:r>
              <a:rPr lang="ru-RU" dirty="0" smtClean="0"/>
              <a:t>Готовность ребенка к признанию (по факту готовности к признанию дети делятся на четыре группы: * готовые рассказать о случившемся во всех подробностях одному или нескольким людям; * готовые сделать частичное признание, преуменьшить либо скрыть информацию о насилии; * психологически не готовые к признанию, поскольку факт их насилия был открыт без их участия; * дети, факт насилия в отношении которых не установлен точно и лишь подозревается).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 этап:  составление плана психологической беседы производится специалистом в зависимости от выбранных им индивидуальных методов работы: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Оно должно отвечать удобствам ребенка;</a:t>
            </a:r>
          </a:p>
          <a:p>
            <a:pPr algn="just"/>
            <a:r>
              <a:rPr lang="ru-RU" dirty="0" smtClean="0"/>
              <a:t>В нем не должна быть чересчур официальная обстановка;</a:t>
            </a:r>
          </a:p>
          <a:p>
            <a:pPr algn="just"/>
            <a:r>
              <a:rPr lang="ru-RU" dirty="0" smtClean="0"/>
              <a:t>Не должно быть переизбытка игрушек (исключение – куклы, необходимые при работе с детьми дошкольного возраста, помогающие ребенку в объяснении факта насилия);</a:t>
            </a:r>
          </a:p>
          <a:p>
            <a:pPr algn="just"/>
            <a:r>
              <a:rPr lang="ru-RU" dirty="0" smtClean="0"/>
              <a:t>При выборе времени беседы обязательно должен учитываться режим дня ребенка, особенно, если речь идет о маленьких детях;</a:t>
            </a:r>
          </a:p>
          <a:p>
            <a:pPr algn="just"/>
            <a:r>
              <a:rPr lang="ru-RU" dirty="0" smtClean="0"/>
              <a:t>Средняя продолжительность первичной беседы не должна превышать 30 минут;</a:t>
            </a:r>
          </a:p>
          <a:p>
            <a:pPr algn="just"/>
            <a:r>
              <a:rPr lang="ru-RU" dirty="0" smtClean="0"/>
              <a:t>Присутствие родителей или лиц, имеющих опекунство над ребенком, во время беседы не рекомендуется (исключение – дети младше 6 лет, испытывающие страх наедине с посторонними людьми).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3 этап: к месту проведения беседы предъявляются следующие требования: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1-я стадия – установление контакта специалиста с ребенком (установление доверия с ребенком для возможности дальнейшего общения);</a:t>
            </a:r>
          </a:p>
          <a:p>
            <a:pPr algn="just"/>
            <a:r>
              <a:rPr lang="ru-RU" dirty="0" smtClean="0"/>
              <a:t>2-я стадия – оценка развития ребенка (требуется для определения интеллектуального уровня ребенка, его жизненного опыта, способности отвечать на задаваемые сложные вопросы и выявление его психологических особенностей через анализ соответствия возрасту, развитие памяти, запас знаний, уровень психологической зрелости, способность понимать и оценивать происходящие события);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4 этап: проведение первичной беседы (проходит в несколько стадий):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3-я стадия – получение информации </a:t>
            </a:r>
            <a:r>
              <a:rPr lang="ru-RU" dirty="0" smtClean="0"/>
              <a:t>(происходит в процессе спонтанного рассказа ребенка, а в случае невозможности вызвать его на разговор – путем задавания специалистом конкретных прямых и наводящих вопросов, используя имеющуюся у него информацию о случившемся; в случае, когда от ребенка невозможно получить сведения путем ответа на прямые и наводящие вопросы, специалисту разрешается использовать вопросы с несколькими вариантами ответа);</a:t>
            </a:r>
            <a:endParaRPr lang="ru-RU" dirty="0"/>
          </a:p>
          <a:p>
            <a:pPr algn="just"/>
            <a:r>
              <a:rPr lang="ru-RU" dirty="0"/>
              <a:t>4-я стадия – завершение </a:t>
            </a:r>
            <a:r>
              <a:rPr lang="ru-RU" dirty="0" smtClean="0"/>
              <a:t>беседы (заключается в выражении специалистом признательности ребенку за сотрудничество вне зависимости от плодотворности состоявшегося разговора); </a:t>
            </a:r>
          </a:p>
          <a:p>
            <a:pPr algn="just"/>
            <a:r>
              <a:rPr lang="ru-RU" dirty="0" smtClean="0"/>
              <a:t>5-я </a:t>
            </a:r>
            <a:r>
              <a:rPr lang="ru-RU" dirty="0"/>
              <a:t>стадия – анализ полученных </a:t>
            </a:r>
            <a:r>
              <a:rPr lang="ru-RU" dirty="0" smtClean="0"/>
              <a:t>сведений (главные </a:t>
            </a:r>
            <a:r>
              <a:rPr lang="ru-RU" dirty="0"/>
              <a:t>критерии, по которым осуществляется </a:t>
            </a:r>
            <a:r>
              <a:rPr lang="ru-RU" dirty="0" smtClean="0"/>
              <a:t>анализ полученных сведений, объективность, профессионализм специалиста и опора на полученные факты).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Количество последующих встреч специалиста с ребенком для оказания психологической помощи может варьироваться в зависимости от индивидуальной ситуации;</a:t>
            </a:r>
          </a:p>
          <a:p>
            <a:pPr algn="just"/>
            <a:r>
              <a:rPr lang="ru-RU" dirty="0" smtClean="0"/>
              <a:t>В среднем полный сеанс по оказанию психологической помощи включает  в себя 6-8 занятий, однако, в некоторых случаях их требуется больше или меньше.</a:t>
            </a:r>
          </a:p>
          <a:p>
            <a:pPr algn="just"/>
            <a:r>
              <a:rPr lang="ru-RU" dirty="0" smtClean="0"/>
              <a:t>Точное количество необходимых бесед определяется специалистом, исходя из оценки психологического состояния ребенка и обстоятельств осуществленного по отношению к нему насилия.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5 этап п</a:t>
            </a:r>
            <a:r>
              <a:rPr lang="ru-RU" sz="2400" dirty="0" smtClean="0">
                <a:solidFill>
                  <a:srgbClr val="073E87">
                    <a:lumMod val="50000"/>
                  </a:srgbClr>
                </a:solidFill>
                <a:ea typeface="+mn-ea"/>
                <a:cs typeface="+mn-cs"/>
              </a:rPr>
              <a:t>роведение </a:t>
            </a:r>
            <a:r>
              <a:rPr lang="ru-RU" sz="2400" dirty="0">
                <a:solidFill>
                  <a:srgbClr val="073E87">
                    <a:lumMod val="50000"/>
                  </a:srgbClr>
                </a:solidFill>
                <a:ea typeface="+mn-ea"/>
                <a:cs typeface="+mn-cs"/>
              </a:rPr>
              <a:t>нескольких последующих встреч с ребенком для оказания необходимой психологической помощи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algn="just"/>
            <a:r>
              <a:rPr lang="ru-RU" dirty="0" smtClean="0"/>
              <a:t>Создать у ребенка атмосферу доверия к специалисту и предстоящим встречам с ним.</a:t>
            </a:r>
          </a:p>
          <a:p>
            <a:pPr algn="just"/>
            <a:r>
              <a:rPr lang="ru-RU" dirty="0" smtClean="0"/>
              <a:t>Оказать ребенку помощь в раскрытии его мыслей и чувств, связанных с пережитым насилием;</a:t>
            </a:r>
          </a:p>
          <a:p>
            <a:pPr algn="just"/>
            <a:r>
              <a:rPr lang="ru-RU" dirty="0" smtClean="0"/>
              <a:t>Снизить состояние тревоги у ребенка, ослабить его чувство вины, повысить его самооценку.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Цели 1-го и 2-го занятия: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569</TotalTime>
  <Words>2308</Words>
  <Application>Microsoft Office PowerPoint</Application>
  <PresentationFormat>Экран (4:3)</PresentationFormat>
  <Paragraphs>164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Государственное учреждение образования «Гродненский районный социально-педагогический центр»</vt:lpstr>
      <vt:lpstr>Этапы первой психологической помощи:</vt:lpstr>
      <vt:lpstr>1 этап: сбор информации осуществляется путем ознакомления специалиста с различными источниками, которые дают информацию: </vt:lpstr>
      <vt:lpstr>2 этап:  составление плана психологической беседы производится специалистом в зависимости от выбранных им индивидуальных методов работы:</vt:lpstr>
      <vt:lpstr>3 этап: к месту проведения беседы предъявляются следующие требования:</vt:lpstr>
      <vt:lpstr>4 этап: проведение первичной беседы (проходит в несколько стадий):</vt:lpstr>
      <vt:lpstr>Презентация PowerPoint</vt:lpstr>
      <vt:lpstr>5 этап проведение нескольких последующих встреч с ребенком для оказания необходимой психологической помощи</vt:lpstr>
      <vt:lpstr>Цели 1-го и 2-го занятия:</vt:lpstr>
      <vt:lpstr>Цели 3-го и 4-го занятий:</vt:lpstr>
      <vt:lpstr>Цели 5-го и 6-го занятий:</vt:lpstr>
      <vt:lpstr>Цели 7-го и 8-го занятий:</vt:lpstr>
      <vt:lpstr>Методы, используемые во время занятий:</vt:lpstr>
      <vt:lpstr>Основным методом психологического консультирования является интервью: </vt:lpstr>
      <vt:lpstr>Презентация PowerPoint</vt:lpstr>
      <vt:lpstr>Презентация PowerPoint</vt:lpstr>
      <vt:lpstr>Формы реагирования консультанта (педагог-психолога) на информацию о насилии при целенаправленном раскрытии факта</vt:lpstr>
      <vt:lpstr>Формы реагирования консультанта (педагог-психолога) на информацию о насилии при целенаправленном раскрытии факта</vt:lpstr>
      <vt:lpstr>Формы реагирования консультанта (педагог-психолога) на информацию о насилии при целенаправленном раскрытии факта</vt:lpstr>
      <vt:lpstr>Формы реагирования консультанта (педагог-психолога) на информацию о насилии при целенаправленном раскрытии факта</vt:lpstr>
      <vt:lpstr>Формы реагирования консультанта (педагог-психолога) на информацию о насилии при целенаправленном раскрытии факта</vt:lpstr>
      <vt:lpstr>Формы реагирования консультанта (педагог-психолога) на информацию о насилии при целенаправленном раскрытии факта</vt:lpstr>
      <vt:lpstr>Правила оказания первой помощи жертвам насилия:</vt:lpstr>
      <vt:lpstr>СПАСИБО ЗА ВНИМАНИЕ!</vt:lpstr>
      <vt:lpstr>Государственное учреждение образования «Гродненский районный социально-педагогический центр»</vt:lpstr>
      <vt:lpstr>Национальный механизм оказания помощи несовершеннолетним, пострадавшим от сексуального насилия и эксплуатации.</vt:lpstr>
      <vt:lpstr>Методические рекомендации по своевременному выявлению и информированию специалистами учреждений образования, здравоохранения, культуры, физической культуры и спорта, работающих с детьми и молодежью, по выявлению признаков сексуального насилия и эксплуатации в отношении несовершеннолетних, алгоритму действий при выявлении, порядку информирования об этом правоохранительных органов от 21.12.2020.  </vt:lpstr>
      <vt:lpstr>Работа с несовершеннолетним, пострадавшим от  насилия (порядок комплексного социально-педагогического и психологического сопровождения несовершеннолетнего, пострадавшего от насилия):</vt:lpstr>
      <vt:lpstr>Установление первичного контакта с ребенком (обеспечение психологической безопасности ребенка):</vt:lpstr>
      <vt:lpstr>Работа с ребенком: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безопасности: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«Как помочь ребенку пережить насилие: первая психологическая помощь»</dc:title>
  <dc:creator>Kim</dc:creator>
  <cp:lastModifiedBy>Kim</cp:lastModifiedBy>
  <cp:revision>25</cp:revision>
  <dcterms:created xsi:type="dcterms:W3CDTF">2023-06-12T12:32:14Z</dcterms:created>
  <dcterms:modified xsi:type="dcterms:W3CDTF">2023-06-13T13:58:13Z</dcterms:modified>
</cp:coreProperties>
</file>