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2" r:id="rId6"/>
    <p:sldId id="260" r:id="rId7"/>
    <p:sldId id="263" r:id="rId8"/>
    <p:sldId id="265" r:id="rId9"/>
    <p:sldId id="264" r:id="rId10"/>
    <p:sldId id="267" r:id="rId11"/>
    <p:sldId id="268" r:id="rId12"/>
    <p:sldId id="269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DB83-B578-4F2C-9F45-AEA84F29D5E4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DF028-3624-4783-9C0F-80E942B7F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Организация психологической помощи несовершеннолетним пострадавшим от сексуального насилия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Педагог-психолог государственного учреждения образования «Гродненский районный социально-педагогический центр</a:t>
            </a:r>
            <a:r>
              <a:rPr lang="ru-RU" dirty="0" smtClean="0"/>
              <a:t>» ЧЕТВЕРГОВА АННА ГЕННАДЬЕВНА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7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Индикаторы перенесенного насилия в невербальных и вербальных проявлениях ребенка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Методики </a:t>
            </a:r>
            <a:r>
              <a:rPr lang="ru-RU" b="1" dirty="0" err="1" smtClean="0"/>
              <a:t>психодрамы</a:t>
            </a:r>
            <a:r>
              <a:rPr lang="ru-RU" b="1" dirty="0" smtClean="0"/>
              <a:t>: </a:t>
            </a:r>
            <a:r>
              <a:rPr lang="ru-RU" dirty="0" smtClean="0"/>
              <a:t>«Ролевая игра», «Монолог с двойником» и т.п.</a:t>
            </a:r>
          </a:p>
          <a:p>
            <a:pPr algn="just"/>
            <a:r>
              <a:rPr lang="ru-RU" b="1" dirty="0" smtClean="0"/>
              <a:t>Методики телесно-ориентированной терапии: </a:t>
            </a:r>
            <a:r>
              <a:rPr lang="ru-RU" dirty="0" smtClean="0"/>
              <a:t>«Практика экспрессии чувств».</a:t>
            </a:r>
          </a:p>
          <a:p>
            <a:pPr algn="just"/>
            <a:r>
              <a:rPr lang="ru-RU" b="1" dirty="0" smtClean="0"/>
              <a:t>Проективные методы: </a:t>
            </a:r>
            <a:r>
              <a:rPr lang="ru-RU" dirty="0" smtClean="0"/>
              <a:t>игра, рассказывание историй, песочная терапия и т.п.</a:t>
            </a:r>
          </a:p>
          <a:p>
            <a:pPr algn="just"/>
            <a:r>
              <a:rPr lang="ru-RU" b="1" dirty="0" smtClean="0"/>
              <a:t>ВАЖНО! </a:t>
            </a:r>
            <a:r>
              <a:rPr lang="ru-RU" dirty="0" smtClean="0"/>
              <a:t>Демонстрация ребенком в различных формах поведения индикаторов перенесенного насилия, выявленных психологом при проведении занятий, не означает наличие факта насилия, а предполагает лишь его возможность.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41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197188"/>
              </p:ext>
            </p:extLst>
          </p:nvPr>
        </p:nvGraphicFramePr>
        <p:xfrm>
          <a:off x="457200" y="333375"/>
          <a:ext cx="7571184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201622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Признак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Интерпретация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Терапевтический фактор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В «драматургическом творчестве» (разыгрывание сцен, ролевые</a:t>
                      </a:r>
                      <a:r>
                        <a:rPr lang="ru-RU" sz="1200" baseline="0" dirty="0" smtClean="0"/>
                        <a:t> игры, пантомимика</a:t>
                      </a:r>
                      <a:r>
                        <a:rPr lang="ru-RU" sz="1200" dirty="0" smtClean="0"/>
                        <a:t>) дети могут от имени персонажей игры, рассказа или при выполнении заданий проективных методов и методик выражать то, что</a:t>
                      </a:r>
                      <a:r>
                        <a:rPr lang="ru-RU" sz="1200" baseline="0" dirty="0" smtClean="0"/>
                        <a:t> чувствуют сами.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В процессе творческой деятельности ребенка, либо в ходе проведения психологом</a:t>
                      </a:r>
                      <a:r>
                        <a:rPr lang="ru-RU" sz="1200" baseline="0" dirty="0" smtClean="0"/>
                        <a:t> занятий с использованием проективных методик и методов (игра, игра с куклами, рассказывание историй, рисование) можно выявить наличие в опыте ребенка сексуального насилия.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В условиях</a:t>
                      </a:r>
                      <a:r>
                        <a:rPr lang="ru-RU" sz="1200" baseline="0" dirty="0" smtClean="0"/>
                        <a:t> драматургической импровизации дети получают возможность улучшить свои способности развивать воображение, осознавать свое тело, чувства и в символической форме их выражать, завершать незавершенные ситуации.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В песочных сюжетах травмированная часть</a:t>
                      </a:r>
                      <a:r>
                        <a:rPr lang="ru-RU" sz="1200" baseline="0" dirty="0" smtClean="0"/>
                        <a:t> внутреннего «Я» ребенка может проявляться в виде плохого, вредного персонажа. Могут преобладать негативные мысли о мире, о себе, о будущем.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err="1" smtClean="0"/>
                        <a:t>Отреагирование</a:t>
                      </a:r>
                      <a:r>
                        <a:rPr lang="ru-RU" sz="1200" dirty="0" smtClean="0"/>
                        <a:t> амбивалентных чувств, избавление от психологической травмы, через</a:t>
                      </a:r>
                      <a:r>
                        <a:rPr lang="ru-RU" sz="1200" baseline="0" dirty="0" smtClean="0"/>
                        <a:t> внутренние переживания и фантазии.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При помощи</a:t>
                      </a:r>
                      <a:r>
                        <a:rPr lang="ru-RU" sz="1200" baseline="0" dirty="0" smtClean="0"/>
                        <a:t> интерпретации педагога-психолога происходит разрешение психологических проблем на бессознательном – символическом уровне.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Ребенок показывает на персонажах совершаемые с ним действия. При использовании проективных диагностических методов в работе с ребенком (игра, игра с куклами, рассказывание</a:t>
                      </a:r>
                      <a:r>
                        <a:rPr lang="ru-RU" sz="1200" baseline="0" dirty="0" smtClean="0"/>
                        <a:t> историй, рисование</a:t>
                      </a:r>
                      <a:r>
                        <a:rPr lang="ru-RU" sz="1200" dirty="0" smtClean="0"/>
                        <a:t>) можно услышать или увидеть по результатам творческой деятельности детей так называемые «секреты» персонажей историй.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Так называемое «хранение секретов» может быть маркером возможного</a:t>
                      </a:r>
                      <a:r>
                        <a:rPr lang="ru-RU" sz="1200" baseline="0" dirty="0" smtClean="0"/>
                        <a:t> сексуального насилия.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Ребенок не оценивает действия,</a:t>
                      </a:r>
                      <a:r>
                        <a:rPr lang="ru-RU" sz="1200" baseline="0" dirty="0" smtClean="0"/>
                        <a:t> совершаемые с ним как плохие или запретные.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4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Графические индикаторы перенесенного насилия в изобразительной  деятельности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Методики: </a:t>
            </a:r>
            <a:r>
              <a:rPr lang="ru-RU" dirty="0" smtClean="0"/>
              <a:t>«Свободный рисунок», «Автопортрет», «Рисунок семьи» (</a:t>
            </a:r>
            <a:r>
              <a:rPr lang="ru-RU" dirty="0" err="1" smtClean="0"/>
              <a:t>Г.Т.Хоментаускас</a:t>
            </a:r>
            <a:r>
              <a:rPr lang="ru-RU" dirty="0" smtClean="0"/>
              <a:t>).</a:t>
            </a:r>
          </a:p>
          <a:p>
            <a:pPr algn="just"/>
            <a:r>
              <a:rPr lang="ru-RU" b="1" dirty="0" smtClean="0"/>
              <a:t>Проективные рисуночные тесты: </a:t>
            </a:r>
            <a:r>
              <a:rPr lang="ru-RU" dirty="0" smtClean="0"/>
              <a:t>«Рисунок человека» (</a:t>
            </a:r>
            <a:r>
              <a:rPr lang="ru-RU" dirty="0" err="1" smtClean="0"/>
              <a:t>К.Маховер</a:t>
            </a:r>
            <a:r>
              <a:rPr lang="ru-RU" dirty="0" smtClean="0"/>
              <a:t>), «Кинетический рисунок семьи» (</a:t>
            </a:r>
            <a:r>
              <a:rPr lang="ru-RU" dirty="0" err="1" smtClean="0"/>
              <a:t>Р.Бернс</a:t>
            </a:r>
            <a:r>
              <a:rPr lang="ru-RU" dirty="0" smtClean="0"/>
              <a:t>, </a:t>
            </a:r>
            <a:r>
              <a:rPr lang="ru-RU" dirty="0" err="1" smtClean="0"/>
              <a:t>С.Кауфман</a:t>
            </a:r>
            <a:r>
              <a:rPr lang="ru-RU" dirty="0" smtClean="0"/>
              <a:t>), «Человек под дождем», «Человек, срывающий яблоко с дерева» (</a:t>
            </a:r>
            <a:r>
              <a:rPr lang="ru-RU" dirty="0" err="1" smtClean="0"/>
              <a:t>Л.Гант</a:t>
            </a:r>
            <a:r>
              <a:rPr lang="ru-RU" dirty="0" smtClean="0"/>
              <a:t>, </a:t>
            </a:r>
            <a:r>
              <a:rPr lang="ru-RU" dirty="0" err="1" smtClean="0"/>
              <a:t>К.Табон</a:t>
            </a:r>
            <a:r>
              <a:rPr lang="ru-RU" dirty="0" smtClean="0"/>
              <a:t>), «Рисунок семьи в сказочных образах» (</a:t>
            </a:r>
            <a:r>
              <a:rPr lang="ru-RU" dirty="0" err="1" smtClean="0"/>
              <a:t>Т.Д.Зинкевич</a:t>
            </a:r>
            <a:r>
              <a:rPr lang="ru-RU" dirty="0" smtClean="0"/>
              <a:t>-Евстигнеева), «Дом-Дерево-Человек» (</a:t>
            </a:r>
            <a:r>
              <a:rPr lang="ru-RU" dirty="0" err="1" smtClean="0"/>
              <a:t>Дж.Бук</a:t>
            </a:r>
            <a:r>
              <a:rPr lang="ru-RU" dirty="0" smtClean="0"/>
              <a:t>), «Несуществующее животное» (</a:t>
            </a:r>
            <a:r>
              <a:rPr lang="ru-RU" dirty="0" err="1" smtClean="0"/>
              <a:t>М.З.Друкаревич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5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7776864" cy="5904656"/>
          </a:xfrm>
        </p:spPr>
      </p:pic>
    </p:spTree>
    <p:extLst>
      <p:ext uri="{BB962C8B-B14F-4D97-AF65-F5344CB8AC3E}">
        <p14:creationId xmlns:p14="http://schemas.microsoft.com/office/powerpoint/2010/main" val="36029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7992887" cy="6480720"/>
          </a:xfrm>
        </p:spPr>
      </p:pic>
    </p:spTree>
    <p:extLst>
      <p:ext uri="{BB962C8B-B14F-4D97-AF65-F5344CB8AC3E}">
        <p14:creationId xmlns:p14="http://schemas.microsoft.com/office/powerpoint/2010/main" val="36518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7920880" cy="6408712"/>
          </a:xfrm>
        </p:spPr>
      </p:pic>
    </p:spTree>
    <p:extLst>
      <p:ext uri="{BB962C8B-B14F-4D97-AF65-F5344CB8AC3E}">
        <p14:creationId xmlns:p14="http://schemas.microsoft.com/office/powerpoint/2010/main" val="28729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064896" cy="6336704"/>
          </a:xfrm>
        </p:spPr>
      </p:pic>
    </p:spTree>
    <p:extLst>
      <p:ext uri="{BB962C8B-B14F-4D97-AF65-F5344CB8AC3E}">
        <p14:creationId xmlns:p14="http://schemas.microsoft.com/office/powerpoint/2010/main" val="20379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Как помочь ребенку пережить сексуальное насилие: первая психологическая помощь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1 этап: </a:t>
            </a:r>
            <a:r>
              <a:rPr lang="ru-RU" dirty="0" smtClean="0"/>
              <a:t>составление плана психологической беседы.</a:t>
            </a:r>
          </a:p>
          <a:p>
            <a:pPr algn="just"/>
            <a:r>
              <a:rPr lang="ru-RU" b="1" dirty="0" smtClean="0"/>
              <a:t>2 этап: </a:t>
            </a:r>
            <a:r>
              <a:rPr lang="ru-RU" dirty="0" smtClean="0"/>
              <a:t>выбор условий и места для проведения встреч с ребенком.</a:t>
            </a:r>
          </a:p>
          <a:p>
            <a:pPr algn="just"/>
            <a:r>
              <a:rPr lang="ru-RU" b="1" dirty="0" smtClean="0"/>
              <a:t>3 этап: </a:t>
            </a:r>
            <a:r>
              <a:rPr lang="ru-RU" dirty="0" smtClean="0"/>
              <a:t>проведение первичной беседы.</a:t>
            </a:r>
          </a:p>
          <a:p>
            <a:pPr algn="just"/>
            <a:r>
              <a:rPr lang="ru-RU" b="1" dirty="0" smtClean="0"/>
              <a:t>4 этап: </a:t>
            </a:r>
            <a:r>
              <a:rPr lang="ru-RU" dirty="0" smtClean="0"/>
              <a:t>проведение последующих встреч с несовершеннолетним для оказания необходимой психологической 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0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43192" cy="61950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1 этап.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Составление плана психологической беседы производится специалистом в зависимости от выбранных им индивидуальных методов работы.</a:t>
            </a:r>
          </a:p>
          <a:p>
            <a:pPr marL="0" indent="0" algn="just">
              <a:buNone/>
            </a:pPr>
            <a:r>
              <a:rPr lang="ru-RU" b="1" dirty="0" smtClean="0"/>
              <a:t>При составлении плана обязательно учитываются: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Наиболее важные вопросы, требующие уточнения.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Уровень развития ребенка для правильной формулировки вопросов.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Готовность ребенка к признанию.</a:t>
            </a:r>
          </a:p>
          <a:p>
            <a:pPr marL="0" indent="0" algn="just">
              <a:buNone/>
            </a:pPr>
            <a:r>
              <a:rPr lang="ru-RU" b="1" dirty="0" smtClean="0"/>
              <a:t>По факту готовности и признанию дети делятся на четыре группы: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Готовые рассказать о случившемся во всех подробностях одному или нескольким людям.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Готовые сделать частичное признание, преуменьшить либо скрыть информацию о насилии.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Психологически не готовы к признанию, поскольку факт их насилия был открыт без их участия.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Дети, факт насилия в отношении которых не установлен точно и лишь подозревается.</a:t>
            </a:r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0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7571184" cy="62670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2 этап.</a:t>
            </a:r>
          </a:p>
          <a:p>
            <a:pPr marL="0" indent="0" algn="just">
              <a:buNone/>
            </a:pPr>
            <a:r>
              <a:rPr lang="ru-RU" b="1" dirty="0" smtClean="0"/>
              <a:t>К месту проведения беседы предъявляются следующие требования: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Оно должно отвечать удобствам ребенка, быть безопасным.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В нем не должна быть чересчур официальная обстановка.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Не должно быть переизбытка игрушек (исключение – куклы, помогающие ребенку в объяснении факта насилия).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При выборе времени беседы обязательно должен учитываться режим дня ребенка, особенно, если речь идет о маленьких детях.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Средняя продолжительность первичной беседы не должна превышать 30 минут.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Присутствие родителей или лиц, имеющих опекунство над ребенком, во время беседы не рекомендуется (исключение – дети младше 6 лет, испытывающие страх наедине с посторонними людьми).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2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/>
              <a:t>Диагностический инструментарий в работе педагога-психолога для выявления признаков насилия над детьми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50599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В своей деятельности педагоги-психологи учреждений образования опираются на нормативные правовые акты Республики Беларусь.</a:t>
            </a:r>
          </a:p>
          <a:p>
            <a:pPr algn="just"/>
            <a:r>
              <a:rPr lang="ru-RU" dirty="0" smtClean="0"/>
              <a:t>Согласно «Инструкции о порядке и условиях применения методов и методик оказания психологической помощи», утвержденной Постановлением Министерства здравоохранения Республики Беларусь и Министерства образования Республики Беларусь от 30 июля 2012 г. № 115/89, психолог, оказывающий психологическую помощь, самостоятельно выбирает форму оказания психологической помощи, максимально эффективные и надежные методы и методики, исходя из целей оказания психологической помощи, ее видов, своей профессиональной компетентности, пола, возраста, особенности личности гражданина (группы граждан), которому оказывается психологическая помощь, и его (их)поведения.</a:t>
            </a:r>
          </a:p>
          <a:p>
            <a:pPr algn="just"/>
            <a:r>
              <a:rPr lang="ru-RU" dirty="0" smtClean="0"/>
              <a:t>При оказании психологической помощи применяются методы и методики психологической диагностики, психологической коррекции, психологического консультирования, психологической профилактики, психологического просвещения, разрешенные к применению Министерством здравоохранения Республики Беларусь и Министерства образования Республики Беларусь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9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571184" cy="61950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3 этап.</a:t>
            </a:r>
          </a:p>
          <a:p>
            <a:pPr marL="0" indent="0">
              <a:buNone/>
            </a:pPr>
            <a:r>
              <a:rPr lang="ru-RU" b="1" dirty="0" smtClean="0"/>
              <a:t>Проведение первичной беседы проходит в несколько стадий: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1-я стадия – </a:t>
            </a:r>
            <a:r>
              <a:rPr lang="ru-RU" dirty="0" smtClean="0"/>
              <a:t>установление контакта специалиста с ребенком (установление доверия для возможности дальнейшего общения).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2-я стадия – </a:t>
            </a:r>
            <a:r>
              <a:rPr lang="ru-RU" dirty="0" smtClean="0"/>
              <a:t>оценка развития ребенка (требуется для определения интеллектуального уровня ребенка, его жизненного опыта, способности отвечать на задаваемые сложные вопросы и выявление его психологических способностей через анализ соответствия возрасту).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3-я стадия – </a:t>
            </a:r>
            <a:r>
              <a:rPr lang="ru-RU" dirty="0" smtClean="0"/>
              <a:t>получение информации (происходит в процессе спонтанного рассказа ребенка, а в случае невозможности вызвать его на разговор – путем задания специалистом прямых и наводящих вопросов, используя имеющуюся у него информацию о случившемся).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4- я стадия – </a:t>
            </a:r>
            <a:r>
              <a:rPr lang="ru-RU" dirty="0" smtClean="0"/>
              <a:t>завершение беседы (заключается в выражении специалистом признательности ребенку за сотрудничество вне зависимости от плодотворности состоявшегося разговора; главные критерии, по которым осуществляется анализ полученных сведений – объективность, профессионализм специалиста и опора на полученные факты).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66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43192" cy="619508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4 этап.</a:t>
            </a:r>
          </a:p>
          <a:p>
            <a:pPr marL="0" indent="0" algn="just">
              <a:buNone/>
            </a:pPr>
            <a:r>
              <a:rPr lang="ru-RU" sz="2700" dirty="0" smtClean="0"/>
              <a:t>Количество последующих встреч специалиста с ребенком для оказания психологической помощи может варьироваться в зависимости от индивидуальных ситуаций. В среднем </a:t>
            </a:r>
            <a:r>
              <a:rPr lang="ru-RU" sz="2700" b="1" dirty="0" smtClean="0"/>
              <a:t>полный сеанс по оказанию психологической помощи включает 6-8 занятий, </a:t>
            </a:r>
            <a:r>
              <a:rPr lang="ru-RU" sz="2700" dirty="0" smtClean="0"/>
              <a:t>однако, в некоторых случаях их требуется больше или меньше. Точное количество необходимых занятий определяется специалистом, исходя из оценки психологического состояния ребенка и обстоятельств осуществленного по отношению к нему насилия.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700" b="1" dirty="0" smtClean="0"/>
              <a:t>Цели 1-го и 2-го занятий: </a:t>
            </a:r>
            <a:r>
              <a:rPr lang="ru-RU" sz="2700" dirty="0" smtClean="0"/>
              <a:t>создать у ребенка атмосферу доверия к специалисту и предстоящим встречам с ним; оказать ребенку помощь в раскрытии его мыслей и чувств, связанных с пережитым насилием; снизить состояние тревоги у ребенка, ослабить его чувство вины, повысить его самооценку.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700" b="1" dirty="0" smtClean="0"/>
              <a:t>Цели 3-го и 4-го занятий: </a:t>
            </a:r>
            <a:r>
              <a:rPr lang="ru-RU" sz="2700" dirty="0" smtClean="0"/>
              <a:t>дать ребенку говорить о своем отношении к насильнику; обсудить с ребенком проблемы нарушения доверия к другим людям; помочь ребенку понять, каким людям можно доверять, а каким нет.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700" b="1" dirty="0" smtClean="0"/>
              <a:t>Цели 5-го и 6-го занятий: </a:t>
            </a:r>
            <a:r>
              <a:rPr lang="ru-RU" sz="2700" dirty="0" smtClean="0"/>
              <a:t>дать ребенку общее представление о любви и сексуальных  отношений (учитывая возраст ребенка); помочь ребенку понять разницу между сексуальными отношениями у взрослых людей и сексуальному насилию (учитывая возраст ребенка); помочь ребенку понять, почему некоторые люди способны совершать насилие по отношению к детям.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700" b="1" dirty="0" smtClean="0"/>
              <a:t>Цели 7-го и 8-го занятий: </a:t>
            </a:r>
            <a:r>
              <a:rPr lang="ru-RU" sz="2700" dirty="0" smtClean="0"/>
              <a:t>помочь ребенку понять, что определенные вещи могут напоминать ему о пережитом насилии и вызывать чувства страха; научить ребенка преодолевать негативные чувства, вызванные этими воспоминаниями; объяснить ребенку, как он может противостоять насилию; показать ребёнку, что в его личностном развитии возможен прогресс.  </a:t>
            </a:r>
          </a:p>
          <a:p>
            <a:pPr marL="0" indent="0" algn="just">
              <a:buNone/>
            </a:pPr>
            <a:r>
              <a:rPr lang="ru-RU" sz="2700" b="1" dirty="0" smtClean="0"/>
              <a:t>Методы, используемые во время занятий: </a:t>
            </a:r>
            <a:r>
              <a:rPr lang="ru-RU" sz="2700" dirty="0" smtClean="0"/>
              <a:t>психологические тесты, позволяющие установить, как ребенок представляет картину совершенного насилия, насколько сильно он испытывает чувство вины, какие негативные чувства его терзают; обсуждение с ребенком результатов тестирования; подбор и применение необходимых методик для избавления ребенка от негативных мыслей и чувств. </a:t>
            </a:r>
            <a:r>
              <a:rPr lang="ru-RU" sz="2700" b="1" dirty="0" smtClean="0"/>
              <a:t>  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11503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Как распознать сексуальное насилие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3283634"/>
            <a:ext cx="3526018" cy="192024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Наблюдение последствий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Стандартизированные тесты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Проективные методики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Услышанные истории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Прямые обращения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" b="2416"/>
          <a:stretch>
            <a:fillRect/>
          </a:stretch>
        </p:blipFill>
        <p:spPr bwMode="auto">
          <a:xfrm>
            <a:off x="755576" y="1052736"/>
            <a:ext cx="420624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9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/>
              <a:t>Диагностические минимумы при психолого-педагогическом сопровождении учащихся, как средство выявления насилия в отношении ребенка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49879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При осуществлении психолого-педагогического сопровождения учащихся психолог учреждения образования может обнаружить признаки насилия в отношении учащегося. </a:t>
            </a:r>
          </a:p>
          <a:p>
            <a:pPr algn="just"/>
            <a:r>
              <a:rPr lang="ru-RU" dirty="0" smtClean="0"/>
              <a:t>В процессе сопровождения в качестве вспомогательного инструмента можно использовать материалы диагностических минимумов, проводимых в учреждении образования, и оценить совокупность признаков, указывающих на наличие насилия в опыте ребенка.</a:t>
            </a:r>
          </a:p>
          <a:p>
            <a:pPr algn="just"/>
            <a:r>
              <a:rPr lang="ru-RU" dirty="0" smtClean="0"/>
              <a:t>Анализируя результаты диагностических минимумов важно обращать внимание на следующие показатели: низкие показатели мотивации учебной деятельности; высокие показатели школьной тревожности; изолированность учащихся в коллективе; неблагоприятный психологический климат в учебном коллективе, что может потребовать более глубокой диагностики учащегося, имея в виду, что за вышеперечисленными показателями может стоять в том числе и сексуальное насилие.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Примерный диагностический минимум </a:t>
            </a:r>
            <a:r>
              <a:rPr lang="ru-RU" sz="2400" dirty="0" err="1" smtClean="0"/>
              <a:t>основеных</a:t>
            </a:r>
            <a:r>
              <a:rPr lang="ru-RU" sz="2400" dirty="0" smtClean="0"/>
              <a:t> (общешкольных) психодиагностический исследований: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7776864" cy="4968552"/>
          </a:xfrm>
        </p:spPr>
      </p:pic>
    </p:spTree>
    <p:extLst>
      <p:ext uri="{BB962C8B-B14F-4D97-AF65-F5344CB8AC3E}">
        <p14:creationId xmlns:p14="http://schemas.microsoft.com/office/powerpoint/2010/main" val="7697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7848872" cy="6192688"/>
          </a:xfrm>
        </p:spPr>
      </p:pic>
    </p:spTree>
    <p:extLst>
      <p:ext uri="{BB962C8B-B14F-4D97-AF65-F5344CB8AC3E}">
        <p14:creationId xmlns:p14="http://schemas.microsoft.com/office/powerpoint/2010/main" val="17731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7776864" cy="6408712"/>
          </a:xfrm>
        </p:spPr>
      </p:pic>
    </p:spTree>
    <p:extLst>
      <p:ext uri="{BB962C8B-B14F-4D97-AF65-F5344CB8AC3E}">
        <p14:creationId xmlns:p14="http://schemas.microsoft.com/office/powerpoint/2010/main" val="25135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Определение признаков перенесенного насилия в организованной и спонтанной творческой деятельности детей: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 процессе творческой деятельности ребенка, либо в ходе проведения психологом занятий с использованием проективных методик и методов можно также выявить наличие в опыте ребенка сексуального насилия.</a:t>
            </a:r>
          </a:p>
          <a:p>
            <a:pPr algn="just"/>
            <a:r>
              <a:rPr lang="ru-RU" b="1" dirty="0" smtClean="0"/>
              <a:t>ВАЖНО! </a:t>
            </a:r>
            <a:r>
              <a:rPr lang="ru-RU" dirty="0" smtClean="0"/>
              <a:t>Необходимо учитывать, что маркеры, выявленные при помощи использования в работе методов и методик, не должны использоваться как единственно возможные для определения наличия сексуального насилия в отношении ребенка.</a:t>
            </a:r>
          </a:p>
          <a:p>
            <a:pPr algn="just"/>
            <a:r>
              <a:rPr lang="ru-RU" b="1" dirty="0" smtClean="0"/>
              <a:t>Далее в таблицах представлены признаки возможного перенесенного насилия, которые может наблюдать педагог-психолог, используя различные методы в индивидуальной и групповой работе с детьми.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22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Индикаторы перенесенного насилия в изобразительных формах и действиях с материалами и предметами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/>
          <a:lstStyle/>
          <a:p>
            <a:pPr algn="just"/>
            <a:r>
              <a:rPr lang="ru-RU" b="1" dirty="0" smtClean="0"/>
              <a:t>Методы арт-терапии: </a:t>
            </a:r>
            <a:r>
              <a:rPr lang="ru-RU" dirty="0" err="1" smtClean="0"/>
              <a:t>изотерапия</a:t>
            </a:r>
            <a:r>
              <a:rPr lang="ru-RU" dirty="0" smtClean="0"/>
              <a:t>, песочная терапия, </a:t>
            </a:r>
            <a:r>
              <a:rPr lang="ru-RU" dirty="0" err="1" smtClean="0"/>
              <a:t>маскотерапия</a:t>
            </a:r>
            <a:r>
              <a:rPr lang="ru-RU" dirty="0" smtClean="0"/>
              <a:t>, тканевая терапия, </a:t>
            </a:r>
            <a:r>
              <a:rPr lang="ru-RU" dirty="0" err="1" smtClean="0"/>
              <a:t>нейрографика</a:t>
            </a:r>
            <a:r>
              <a:rPr lang="ru-RU" dirty="0" smtClean="0"/>
              <a:t> (работа с пластичными либо сыпучими материалами, природными материалами и т.п.), </a:t>
            </a:r>
            <a:r>
              <a:rPr lang="ru-RU" dirty="0" err="1" smtClean="0"/>
              <a:t>глинотерапия</a:t>
            </a:r>
            <a:r>
              <a:rPr lang="ru-RU" dirty="0" smtClean="0"/>
              <a:t>. </a:t>
            </a:r>
          </a:p>
          <a:p>
            <a:pPr algn="just"/>
            <a:r>
              <a:rPr lang="ru-RU" b="1" dirty="0" smtClean="0"/>
              <a:t>Техники работы с объектами: </a:t>
            </a:r>
            <a:r>
              <a:rPr lang="ru-RU" dirty="0" smtClean="0"/>
              <a:t>ассамбляж, предметная скульптура, инсталляция.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33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7776864" cy="345638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79208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3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664</TotalTime>
  <Words>1592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Организация психологической помощи несовершеннолетним пострадавшим от сексуального насилия</vt:lpstr>
      <vt:lpstr>Диагностический инструментарий в работе педагога-психолога для выявления признаков насилия над детьми</vt:lpstr>
      <vt:lpstr>Диагностические минимумы при психолого-педагогическом сопровождении учащихся, как средство выявления насилия в отношении ребенка </vt:lpstr>
      <vt:lpstr>Примерный диагностический минимум основеных (общешкольных) психодиагностический исследований:</vt:lpstr>
      <vt:lpstr>Презентация PowerPoint</vt:lpstr>
      <vt:lpstr>Презентация PowerPoint</vt:lpstr>
      <vt:lpstr>Определение признаков перенесенного насилия в организованной и спонтанной творческой деятельности детей:</vt:lpstr>
      <vt:lpstr>Индикаторы перенесенного насилия в изобразительных формах и действиях с материалами и предметами</vt:lpstr>
      <vt:lpstr>Презентация PowerPoint</vt:lpstr>
      <vt:lpstr>Индикаторы перенесенного насилия в невербальных и вербальных проявлениях ребенка</vt:lpstr>
      <vt:lpstr>Презентация PowerPoint</vt:lpstr>
      <vt:lpstr>Графические индикаторы перенесенного насилия в изобразительной 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помочь ребенку пережить сексуальное насилие: первая психологическая помощь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распознать сексуальное насилие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Kim</dc:creator>
  <cp:lastModifiedBy>Kim</cp:lastModifiedBy>
  <cp:revision>46</cp:revision>
  <dcterms:created xsi:type="dcterms:W3CDTF">2023-11-14T06:24:35Z</dcterms:created>
  <dcterms:modified xsi:type="dcterms:W3CDTF">2023-11-15T11:25:32Z</dcterms:modified>
</cp:coreProperties>
</file>